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34"/>
  </p:notesMasterIdLst>
  <p:sldIdLst>
    <p:sldId id="256" r:id="rId2"/>
    <p:sldId id="257" r:id="rId3"/>
    <p:sldId id="258" r:id="rId4"/>
    <p:sldId id="259" r:id="rId5"/>
    <p:sldId id="260" r:id="rId6"/>
    <p:sldId id="270" r:id="rId7"/>
    <p:sldId id="261" r:id="rId8"/>
    <p:sldId id="271" r:id="rId9"/>
    <p:sldId id="263" r:id="rId10"/>
    <p:sldId id="293" r:id="rId11"/>
    <p:sldId id="262" r:id="rId12"/>
    <p:sldId id="264" r:id="rId13"/>
    <p:sldId id="274" r:id="rId14"/>
    <p:sldId id="276" r:id="rId15"/>
    <p:sldId id="277" r:id="rId16"/>
    <p:sldId id="289" r:id="rId17"/>
    <p:sldId id="279" r:id="rId18"/>
    <p:sldId id="281" r:id="rId19"/>
    <p:sldId id="280" r:id="rId20"/>
    <p:sldId id="282" r:id="rId21"/>
    <p:sldId id="283" r:id="rId22"/>
    <p:sldId id="294" r:id="rId23"/>
    <p:sldId id="290" r:id="rId24"/>
    <p:sldId id="284" r:id="rId25"/>
    <p:sldId id="285" r:id="rId26"/>
    <p:sldId id="286" r:id="rId27"/>
    <p:sldId id="292" r:id="rId28"/>
    <p:sldId id="288" r:id="rId29"/>
    <p:sldId id="291" r:id="rId30"/>
    <p:sldId id="287" r:id="rId31"/>
    <p:sldId id="269" r:id="rId32"/>
    <p:sldId id="295"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presentação Inicial - 5 min" id="{9C84C14A-AA51-4083-9FFC-BED0633E2D1E}">
          <p14:sldIdLst>
            <p14:sldId id="256"/>
            <p14:sldId id="257"/>
            <p14:sldId id="258"/>
            <p14:sldId id="259"/>
          </p14:sldIdLst>
        </p14:section>
        <p14:section name="Básico de OOP - 10 min" id="{B48E96C0-A0AD-4850-85ED-A38F51F16175}">
          <p14:sldIdLst>
            <p14:sldId id="260"/>
            <p14:sldId id="270"/>
            <p14:sldId id="261"/>
            <p14:sldId id="271"/>
            <p14:sldId id="263"/>
            <p14:sldId id="293"/>
            <p14:sldId id="262"/>
            <p14:sldId id="264"/>
            <p14:sldId id="274"/>
            <p14:sldId id="276"/>
            <p14:sldId id="277"/>
          </p14:sldIdLst>
        </p14:section>
        <p14:section name="Padrões de Projeto - 15 min" id="{32ECA312-041E-4744-9600-85240FF9FC41}">
          <p14:sldIdLst>
            <p14:sldId id="289"/>
            <p14:sldId id="279"/>
            <p14:sldId id="281"/>
            <p14:sldId id="280"/>
            <p14:sldId id="282"/>
            <p14:sldId id="283"/>
            <p14:sldId id="294"/>
          </p14:sldIdLst>
        </p14:section>
        <p14:section name="Ideias de Projetos - 10 min" id="{676ECAE8-83FC-4E73-BCBF-6AC64161BEC9}">
          <p14:sldIdLst>
            <p14:sldId id="290"/>
            <p14:sldId id="284"/>
            <p14:sldId id="285"/>
            <p14:sldId id="286"/>
          </p14:sldIdLst>
        </p14:section>
        <p14:section name="Finalização - 5 min" id="{8A9B71EB-A54D-42B2-9AF3-03337DA28B6B}">
          <p14:sldIdLst>
            <p14:sldId id="292"/>
            <p14:sldId id="288"/>
            <p14:sldId id="291"/>
            <p14:sldId id="287"/>
            <p14:sldId id="269"/>
            <p14:sldId id="295"/>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3079" autoAdjust="0"/>
  </p:normalViewPr>
  <p:slideViewPr>
    <p:cSldViewPr snapToGrid="0">
      <p:cViewPr varScale="1">
        <p:scale>
          <a:sx n="95" d="100"/>
          <a:sy n="95" d="100"/>
        </p:scale>
        <p:origin x="113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773C42-C958-4272-9FB9-B1FFC393AE8D}" type="datetimeFigureOut">
              <a:rPr lang="pt-BR" smtClean="0"/>
              <a:t>30/11/2020</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46127-1B5F-4E73-939E-FB52C800A6AC}" type="slidenum">
              <a:rPr lang="pt-BR" smtClean="0"/>
              <a:t>‹nº›</a:t>
            </a:fld>
            <a:endParaRPr lang="pt-BR"/>
          </a:p>
        </p:txBody>
      </p:sp>
    </p:spTree>
    <p:extLst>
      <p:ext uri="{BB962C8B-B14F-4D97-AF65-F5344CB8AC3E}">
        <p14:creationId xmlns:p14="http://schemas.microsoft.com/office/powerpoint/2010/main" val="1764533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Ensinei todos os cursos de LabVIEW na NI</a:t>
            </a:r>
          </a:p>
          <a:p>
            <a:r>
              <a:rPr lang="pt-BR" dirty="0"/>
              <a:t>Sou CLA</a:t>
            </a:r>
          </a:p>
          <a:p>
            <a:r>
              <a:rPr lang="pt-BR" dirty="0"/>
              <a:t>Dou suporte a aplicações grandes.</a:t>
            </a:r>
          </a:p>
          <a:p>
            <a:endParaRPr lang="pt-BR" dirty="0"/>
          </a:p>
          <a:p>
            <a:r>
              <a:rPr lang="pt-BR" dirty="0"/>
              <a:t>Trabalho muito ao lado de vendas e ultimamente tenho dado suporte interno a outros Engenheiros da NI.</a:t>
            </a:r>
          </a:p>
          <a:p>
            <a:endParaRPr lang="pt-BR" dirty="0"/>
          </a:p>
          <a:p>
            <a:r>
              <a:rPr lang="pt-BR" dirty="0"/>
              <a:t>Gosto de criar projetos em LabVIEW e postá-los em minha página do </a:t>
            </a:r>
            <a:r>
              <a:rPr lang="pt-BR" dirty="0" err="1"/>
              <a:t>github</a:t>
            </a:r>
            <a:r>
              <a:rPr lang="pt-BR" dirty="0"/>
              <a:t>, para que as outras pessoas possam usar como referência.</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3</a:t>
            </a:fld>
            <a:endParaRPr lang="pt-BR"/>
          </a:p>
        </p:txBody>
      </p:sp>
    </p:spTree>
    <p:extLst>
      <p:ext uri="{BB962C8B-B14F-4D97-AF65-F5344CB8AC3E}">
        <p14:creationId xmlns:p14="http://schemas.microsoft.com/office/powerpoint/2010/main" val="1011192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As associações são tipos de dependências, porém nelas um objeto sempre terá acesso a um outro objeto durante seu ciclo de vida (por exemplo, um objeto estará presente como um campo/atributo de outro).</a:t>
            </a:r>
          </a:p>
          <a:p>
            <a:endParaRPr lang="pt-BR" dirty="0"/>
          </a:p>
          <a:p>
            <a:r>
              <a:rPr lang="pt-BR" dirty="0"/>
              <a:t>Agregação é um tipo específico de associação onde um objeto está contido em outro . Neste caso, se o objeto </a:t>
            </a:r>
            <a:r>
              <a:rPr lang="pt-BR" dirty="0" err="1"/>
              <a:t>contenedor</a:t>
            </a:r>
            <a:r>
              <a:rPr lang="pt-BR" dirty="0"/>
              <a:t> deixar de existir, o objeto contido ainda poderá ser usado por outras classes.</a:t>
            </a:r>
          </a:p>
          <a:p>
            <a:endParaRPr lang="pt-BR" dirty="0"/>
          </a:p>
          <a:p>
            <a:r>
              <a:rPr lang="pt-BR" dirty="0"/>
              <a:t>Já na composição, que é um tipo mais especifico de agregação, se a classe contenedora deixar de existir, as classes contidas não terão mais valor ao longo do código, ou seja, a classe contenedora determina o ciclo de vida dos objetos contidos.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13</a:t>
            </a:fld>
            <a:endParaRPr lang="pt-BR"/>
          </a:p>
        </p:txBody>
      </p:sp>
    </p:spTree>
    <p:extLst>
      <p:ext uri="{BB962C8B-B14F-4D97-AF65-F5344CB8AC3E}">
        <p14:creationId xmlns:p14="http://schemas.microsoft.com/office/powerpoint/2010/main" val="35318994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Relação entre classes que determina uma relação de hierarquia entre elas, onde uma </a:t>
            </a:r>
            <a:r>
              <a:rPr lang="pt-BR" dirty="0" err="1"/>
              <a:t>sub-classe</a:t>
            </a:r>
            <a:r>
              <a:rPr lang="pt-BR" dirty="0"/>
              <a:t> pode herdar características e comportamentos de uma </a:t>
            </a:r>
            <a:r>
              <a:rPr lang="pt-BR" dirty="0" err="1"/>
              <a:t>super-classe</a:t>
            </a:r>
            <a:r>
              <a:rPr lang="pt-BR" dirty="0"/>
              <a:t>. É uma relação de “é um(a)”.</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14</a:t>
            </a:fld>
            <a:endParaRPr lang="pt-BR"/>
          </a:p>
        </p:txBody>
      </p:sp>
    </p:spTree>
    <p:extLst>
      <p:ext uri="{BB962C8B-B14F-4D97-AF65-F5344CB8AC3E}">
        <p14:creationId xmlns:p14="http://schemas.microsoft.com/office/powerpoint/2010/main" val="24602735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Uma interface define um contrato, no qual classes que a implementam são obrigadas a estar de acordo com este contrato, ou seja, devem implementar as operações/métodos definidos pela interface. Uma classe pode herdar de apenas uma classe, mas pode implementar 0 ou mais interfaces.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15</a:t>
            </a:fld>
            <a:endParaRPr lang="pt-BR"/>
          </a:p>
        </p:txBody>
      </p:sp>
    </p:spTree>
    <p:extLst>
      <p:ext uri="{BB962C8B-B14F-4D97-AF65-F5344CB8AC3E}">
        <p14:creationId xmlns:p14="http://schemas.microsoft.com/office/powerpoint/2010/main" val="10567970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Lembrar de IVI Drivers</a:t>
            </a:r>
          </a:p>
          <a:p>
            <a:endParaRPr lang="pt-BR" dirty="0"/>
          </a:p>
          <a:p>
            <a:r>
              <a:rPr lang="pt-BR" dirty="0"/>
              <a:t>Citar artigos da NI</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26</a:t>
            </a:fld>
            <a:endParaRPr lang="pt-BR"/>
          </a:p>
        </p:txBody>
      </p:sp>
    </p:spTree>
    <p:extLst>
      <p:ext uri="{BB962C8B-B14F-4D97-AF65-F5344CB8AC3E}">
        <p14:creationId xmlns:p14="http://schemas.microsoft.com/office/powerpoint/2010/main" val="4413129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29</a:t>
            </a:fld>
            <a:endParaRPr lang="pt-BR"/>
          </a:p>
        </p:txBody>
      </p:sp>
    </p:spTree>
    <p:extLst>
      <p:ext uri="{BB962C8B-B14F-4D97-AF65-F5344CB8AC3E}">
        <p14:creationId xmlns:p14="http://schemas.microsoft.com/office/powerpoint/2010/main" val="33122693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Livro OOP e Design </a:t>
            </a:r>
            <a:r>
              <a:rPr lang="pt-BR" dirty="0" err="1"/>
              <a:t>Patterns</a:t>
            </a:r>
            <a:r>
              <a:rPr lang="pt-BR" dirty="0"/>
              <a:t> Heads </a:t>
            </a:r>
            <a:r>
              <a:rPr lang="pt-BR" dirty="0" err="1"/>
              <a:t>First</a:t>
            </a:r>
            <a:endParaRPr lang="pt-BR" dirty="0"/>
          </a:p>
          <a:p>
            <a:r>
              <a:rPr lang="pt-BR" dirty="0" err="1"/>
              <a:t>GoF</a:t>
            </a:r>
            <a:r>
              <a:rPr lang="pt-BR" dirty="0"/>
              <a:t> Design </a:t>
            </a:r>
            <a:r>
              <a:rPr lang="pt-BR" dirty="0" err="1"/>
              <a:t>Patterns</a:t>
            </a:r>
            <a:r>
              <a:rPr lang="pt-BR" dirty="0"/>
              <a:t> - </a:t>
            </a:r>
            <a:r>
              <a:rPr lang="en-US" dirty="0"/>
              <a:t>elements of reusable object-oriented software</a:t>
            </a:r>
          </a:p>
          <a:p>
            <a:r>
              <a:rPr lang="en-US" dirty="0"/>
              <a:t>SOLID Principles</a:t>
            </a:r>
          </a:p>
          <a:p>
            <a:r>
              <a:rPr lang="en-US" dirty="0" err="1"/>
              <a:t>Refactoring.guru</a:t>
            </a:r>
            <a:endParaRPr lang="pt-BR" dirty="0"/>
          </a:p>
          <a:p>
            <a:r>
              <a:rPr lang="pt-BR" dirty="0"/>
              <a:t>UML</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30</a:t>
            </a:fld>
            <a:endParaRPr lang="pt-BR"/>
          </a:p>
        </p:txBody>
      </p:sp>
    </p:spTree>
    <p:extLst>
      <p:ext uri="{BB962C8B-B14F-4D97-AF65-F5344CB8AC3E}">
        <p14:creationId xmlns:p14="http://schemas.microsoft.com/office/powerpoint/2010/main" val="2159711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Já li e  assisti bastante sobre Orientação a Objetos, inclusive ensinei o curso de LabVIEW OOP algumas vezes. No entanto, eu sinto que é bem difícil quebrar essa barreira de aprender o conceito e de fato aplica-lo. Quero tentar quebrar, ou pelo menos deixar mais fácil essa barreira nesta apresentação.</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4</a:t>
            </a:fld>
            <a:endParaRPr lang="pt-BR"/>
          </a:p>
        </p:txBody>
      </p:sp>
    </p:spTree>
    <p:extLst>
      <p:ext uri="{BB962C8B-B14F-4D97-AF65-F5344CB8AC3E}">
        <p14:creationId xmlns:p14="http://schemas.microsoft.com/office/powerpoint/2010/main" val="2512128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Área de Trabalho</a:t>
            </a:r>
          </a:p>
          <a:p>
            <a:r>
              <a:rPr lang="pt-BR" dirty="0"/>
              <a:t>Pasta</a:t>
            </a:r>
          </a:p>
          <a:p>
            <a:r>
              <a:rPr lang="pt-BR" dirty="0"/>
              <a:t>E-mail</a:t>
            </a:r>
          </a:p>
          <a:p>
            <a:r>
              <a:rPr lang="pt-BR" dirty="0"/>
              <a:t>Planilhas (folhas de cálculos)</a:t>
            </a:r>
          </a:p>
          <a:p>
            <a:r>
              <a:rPr lang="pt-BR" dirty="0"/>
              <a:t>Diapositivos – Slides</a:t>
            </a:r>
          </a:p>
          <a:p>
            <a:r>
              <a:rPr lang="pt-BR" dirty="0"/>
              <a:t>Apps de agenda</a:t>
            </a:r>
          </a:p>
          <a:p>
            <a:r>
              <a:rPr lang="pt-BR" dirty="0"/>
              <a:t>Instagram</a:t>
            </a:r>
          </a:p>
          <a:p>
            <a:r>
              <a:rPr lang="pt-BR" dirty="0" err="1"/>
              <a:t>Spotify</a:t>
            </a:r>
            <a:endParaRPr lang="pt-BR" dirty="0"/>
          </a:p>
          <a:p>
            <a:r>
              <a:rPr lang="pt-BR" dirty="0"/>
              <a:t>Carteira – documentos, etc...</a:t>
            </a:r>
          </a:p>
          <a:p>
            <a:endParaRPr lang="pt-BR" dirty="0"/>
          </a:p>
          <a:p>
            <a:r>
              <a:rPr lang="pt-BR" dirty="0"/>
              <a:t>No LabVIEW, o que vocês lembram de arquitetura orientada a objetos? </a:t>
            </a:r>
          </a:p>
          <a:p>
            <a:endParaRPr lang="pt-BR" dirty="0"/>
          </a:p>
          <a:p>
            <a:r>
              <a:rPr lang="pt-BR" dirty="0"/>
              <a:t>VI Server!</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6</a:t>
            </a:fld>
            <a:endParaRPr lang="pt-BR"/>
          </a:p>
        </p:txBody>
      </p:sp>
    </p:spTree>
    <p:extLst>
      <p:ext uri="{BB962C8B-B14F-4D97-AF65-F5344CB8AC3E}">
        <p14:creationId xmlns:p14="http://schemas.microsoft.com/office/powerpoint/2010/main" val="31295380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Conseguimos representar praticamente tudo como objetos. O Paradigma da Orientação a objetos busca modelar elementos de mundo real dentro do mundo do software. Esses modelos não necessariamente representam elementos tangíveis, mas sim todos os elementos concretos dentro de uma lógica de negócio e até mesmo elementos virtuais que só existem dentro do computador.</a:t>
            </a:r>
          </a:p>
          <a:p>
            <a:endParaRPr lang="pt-BR" dirty="0"/>
          </a:p>
          <a:p>
            <a:r>
              <a:rPr lang="pt-BR" dirty="0"/>
              <a:t>Na verdade sempre podemos ver vários exemplos disso ao usar o computador</a:t>
            </a:r>
          </a:p>
          <a:p>
            <a:endParaRPr lang="pt-BR" dirty="0"/>
          </a:p>
          <a:p>
            <a:endParaRPr lang="pt-BR" dirty="0"/>
          </a:p>
          <a:p>
            <a:r>
              <a:rPr lang="pt-BR" dirty="0" err="1"/>
              <a:t>Images</a:t>
            </a:r>
            <a:r>
              <a:rPr lang="pt-BR" dirty="0"/>
              <a:t> </a:t>
            </a:r>
            <a:r>
              <a:rPr lang="pt-BR" dirty="0" err="1"/>
              <a:t>by</a:t>
            </a:r>
            <a:r>
              <a:rPr lang="pt-BR" dirty="0"/>
              <a:t> Vecteezy.com</a:t>
            </a:r>
          </a:p>
          <a:p>
            <a:endParaRPr lang="pt-BR" dirty="0"/>
          </a:p>
          <a:p>
            <a:r>
              <a:rPr lang="pt-BR" dirty="0"/>
              <a:t>&lt;a </a:t>
            </a:r>
            <a:r>
              <a:rPr lang="pt-BR" dirty="0" err="1"/>
              <a:t>href</a:t>
            </a:r>
            <a:r>
              <a:rPr lang="pt-BR" dirty="0"/>
              <a:t>="https://pt.vecteezy.com/vetor-</a:t>
            </a:r>
            <a:r>
              <a:rPr lang="pt-BR" dirty="0" err="1"/>
              <a:t>gratis</a:t>
            </a:r>
            <a:r>
              <a:rPr lang="pt-BR" dirty="0"/>
              <a:t>/</a:t>
            </a:r>
            <a:r>
              <a:rPr lang="pt-BR" dirty="0" err="1"/>
              <a:t>clipart</a:t>
            </a:r>
            <a:r>
              <a:rPr lang="pt-BR" dirty="0"/>
              <a:t>"&gt;</a:t>
            </a:r>
            <a:r>
              <a:rPr lang="pt-BR" dirty="0" err="1"/>
              <a:t>Clipart</a:t>
            </a:r>
            <a:r>
              <a:rPr lang="pt-BR" dirty="0"/>
              <a:t> Vetores por </a:t>
            </a:r>
            <a:r>
              <a:rPr lang="pt-BR" dirty="0" err="1"/>
              <a:t>Vecteezy</a:t>
            </a:r>
            <a:r>
              <a:rPr lang="pt-BR" dirty="0"/>
              <a:t>&lt;/a&gt;</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7</a:t>
            </a:fld>
            <a:endParaRPr lang="pt-BR"/>
          </a:p>
        </p:txBody>
      </p:sp>
    </p:spTree>
    <p:extLst>
      <p:ext uri="{BB962C8B-B14F-4D97-AF65-F5344CB8AC3E}">
        <p14:creationId xmlns:p14="http://schemas.microsoft.com/office/powerpoint/2010/main" val="581356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b="1" dirty="0"/>
              <a:t>Abstraction</a:t>
            </a:r>
            <a:r>
              <a:rPr lang="en-US" dirty="0"/>
              <a:t> - The low-level logic of device communication and configuration is hidden and provided as a simple set of high-level functions to the user</a:t>
            </a:r>
          </a:p>
          <a:p>
            <a:r>
              <a:rPr lang="en-US" b="1" dirty="0"/>
              <a:t>Encapsulation</a:t>
            </a:r>
            <a:r>
              <a:rPr lang="en-US" dirty="0"/>
              <a:t> - Client code cannot access internal class data. It is also possible to block class users to access the source code in it. (Ex.: Report Generation Toolkit, SMTP Library, </a:t>
            </a:r>
            <a:r>
              <a:rPr lang="en-US" dirty="0" err="1"/>
              <a:t>etc</a:t>
            </a:r>
            <a:r>
              <a:rPr lang="en-US" dirty="0"/>
              <a:t>).</a:t>
            </a:r>
          </a:p>
          <a:p>
            <a:r>
              <a:rPr lang="en-US" b="1" dirty="0"/>
              <a:t>Inheritance</a:t>
            </a:r>
            <a:r>
              <a:rPr lang="en-US" dirty="0"/>
              <a:t> - </a:t>
            </a:r>
            <a:r>
              <a:rPr lang="en-US" dirty="0" err="1"/>
              <a:t>AutomatedController.lvclass</a:t>
            </a:r>
            <a:r>
              <a:rPr lang="en-US" dirty="0"/>
              <a:t> is a subclass that provides abstract methods that will be overridden by the sub-classes. it could also define common behaviors that all sub-classes could re-use</a:t>
            </a:r>
          </a:p>
          <a:p>
            <a:r>
              <a:rPr lang="en-US" b="1" dirty="0"/>
              <a:t>Polymorphism</a:t>
            </a:r>
            <a:r>
              <a:rPr lang="en-US" dirty="0"/>
              <a:t> -</a:t>
            </a:r>
            <a:r>
              <a:rPr lang="en-US" u="sng" dirty="0"/>
              <a:t> </a:t>
            </a:r>
            <a:r>
              <a:rPr lang="en-US" dirty="0"/>
              <a:t>The same </a:t>
            </a:r>
            <a:r>
              <a:rPr lang="en-US" dirty="0" err="1"/>
              <a:t>subVI</a:t>
            </a:r>
            <a:r>
              <a:rPr lang="en-US" dirty="0"/>
              <a:t> placed in the block diagram could execute a specific version, depending on the object that is passed to it. In LabVIEW we call this Dynamic Dispatch.</a:t>
            </a:r>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8</a:t>
            </a:fld>
            <a:endParaRPr lang="pt-BR"/>
          </a:p>
        </p:txBody>
      </p:sp>
    </p:spTree>
    <p:extLst>
      <p:ext uri="{BB962C8B-B14F-4D97-AF65-F5344CB8AC3E}">
        <p14:creationId xmlns:p14="http://schemas.microsoft.com/office/powerpoint/2010/main" val="21385131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Classe é o projeto (o </a:t>
            </a:r>
            <a:r>
              <a:rPr lang="pt-BR" dirty="0" err="1"/>
              <a:t>Blueprint</a:t>
            </a:r>
            <a:r>
              <a:rPr lang="pt-BR" dirty="0"/>
              <a:t>) e o Objeto é a implementação, o que está instanciado no código.</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9</a:t>
            </a:fld>
            <a:endParaRPr lang="pt-BR"/>
          </a:p>
        </p:txBody>
      </p:sp>
    </p:spTree>
    <p:extLst>
      <p:ext uri="{BB962C8B-B14F-4D97-AF65-F5344CB8AC3E}">
        <p14:creationId xmlns:p14="http://schemas.microsoft.com/office/powerpoint/2010/main" val="1913017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Atributos são as características, definem o estado da classe. No LabVIEW são representados por um cluster privado de dados.</a:t>
            </a:r>
          </a:p>
          <a:p>
            <a:r>
              <a:rPr lang="pt-BR" dirty="0"/>
              <a:t>Métodos são as ações que a classe pode realizar ou sofrer. No LabVIEW são representados por Vis.</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10</a:t>
            </a:fld>
            <a:endParaRPr lang="pt-BR"/>
          </a:p>
        </p:txBody>
      </p:sp>
    </p:spTree>
    <p:extLst>
      <p:ext uri="{BB962C8B-B14F-4D97-AF65-F5344CB8AC3E}">
        <p14:creationId xmlns:p14="http://schemas.microsoft.com/office/powerpoint/2010/main" val="2188892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Fazer essas classes no LabVIEW</a:t>
            </a:r>
          </a:p>
          <a:p>
            <a:endParaRPr lang="pt-BR" dirty="0"/>
          </a:p>
          <a:p>
            <a:r>
              <a:rPr lang="pt-BR" dirty="0"/>
              <a:t>DMM</a:t>
            </a:r>
          </a:p>
          <a:p>
            <a:r>
              <a:rPr lang="pt-BR" dirty="0" err="1"/>
              <a:t>Report</a:t>
            </a:r>
            <a:endParaRPr lang="pt-BR" dirty="0"/>
          </a:p>
          <a:p>
            <a:r>
              <a:rPr lang="pt-BR" dirty="0" err="1"/>
              <a:t>Tax</a:t>
            </a:r>
            <a:r>
              <a:rPr lang="pt-BR" dirty="0"/>
              <a:t> </a:t>
            </a:r>
            <a:r>
              <a:rPr lang="pt-BR" dirty="0" err="1"/>
              <a:t>Calculator</a:t>
            </a:r>
            <a:endParaRPr lang="pt-BR" dirty="0"/>
          </a:p>
          <a:p>
            <a:endParaRPr lang="pt-BR" dirty="0"/>
          </a:p>
          <a:p>
            <a:r>
              <a:rPr lang="pt-BR" dirty="0"/>
              <a:t>Fazer relação imagem -&gt; Diagrama da Classe (projeto)  - </a:t>
            </a:r>
            <a:r>
              <a:rPr lang="pt-BR" dirty="0" err="1"/>
              <a:t>Mencioar</a:t>
            </a:r>
            <a:r>
              <a:rPr lang="pt-BR" dirty="0"/>
              <a:t> UML -&gt; Implementação em LabVIEW</a:t>
            </a:r>
          </a:p>
          <a:p>
            <a:endParaRPr lang="pt-BR" dirty="0"/>
          </a:p>
          <a:p>
            <a:r>
              <a:rPr lang="pt-BR" dirty="0"/>
              <a:t>Fazer isso para classe, objeto, método e atributo.</a:t>
            </a:r>
          </a:p>
          <a:p>
            <a:endParaRPr lang="pt-BR" dirty="0"/>
          </a:p>
          <a:p>
            <a:r>
              <a:rPr lang="pt-BR" dirty="0"/>
              <a:t>Classe é o projeto (o </a:t>
            </a:r>
            <a:r>
              <a:rPr lang="pt-BR" dirty="0" err="1"/>
              <a:t>Blueprint</a:t>
            </a:r>
            <a:r>
              <a:rPr lang="pt-BR" dirty="0"/>
              <a:t>) e o Objeto é a implementação, o que está instanciado no código.</a:t>
            </a:r>
          </a:p>
          <a:p>
            <a:endParaRPr lang="pt-BR" dirty="0"/>
          </a:p>
          <a:p>
            <a:endParaRPr lang="pt-BR" dirty="0"/>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11</a:t>
            </a:fld>
            <a:endParaRPr lang="pt-BR"/>
          </a:p>
        </p:txBody>
      </p:sp>
    </p:spTree>
    <p:extLst>
      <p:ext uri="{BB962C8B-B14F-4D97-AF65-F5344CB8AC3E}">
        <p14:creationId xmlns:p14="http://schemas.microsoft.com/office/powerpoint/2010/main" val="9981005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Dependência é uma relação mais simples entre classes. Basicamente quando uma classe instancia outra ou usa uma classe para conseguir realizar alguma tarefa dentro de um dos seus métodos, caracteriza-se dependência. Se você modificar algo na classe que é chamada, a classe chamadora vai quebrar!</a:t>
            </a:r>
          </a:p>
        </p:txBody>
      </p:sp>
      <p:sp>
        <p:nvSpPr>
          <p:cNvPr id="4" name="Espaço Reservado para Número de Slide 3"/>
          <p:cNvSpPr>
            <a:spLocks noGrp="1"/>
          </p:cNvSpPr>
          <p:nvPr>
            <p:ph type="sldNum" sz="quarter" idx="5"/>
          </p:nvPr>
        </p:nvSpPr>
        <p:spPr/>
        <p:txBody>
          <a:bodyPr/>
          <a:lstStyle/>
          <a:p>
            <a:fld id="{0FA46127-1B5F-4E73-939E-FB52C800A6AC}" type="slidenum">
              <a:rPr lang="pt-BR" smtClean="0"/>
              <a:t>12</a:t>
            </a:fld>
            <a:endParaRPr lang="pt-BR"/>
          </a:p>
        </p:txBody>
      </p:sp>
    </p:spTree>
    <p:extLst>
      <p:ext uri="{BB962C8B-B14F-4D97-AF65-F5344CB8AC3E}">
        <p14:creationId xmlns:p14="http://schemas.microsoft.com/office/powerpoint/2010/main" val="12388015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pt-BR"/>
              <a:t>Clique para editar o título Mestre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11/30/2020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11/30/2020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pt-BR"/>
              <a:t>Clique para editar o título Mestre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5586B75A-687E-405C-8A0B-8D00578BA2C3}" type="datetimeFigureOut">
              <a:rPr lang="en-US" dirty="0"/>
              <a:pPr/>
              <a:t>11/30/2020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11/30/2020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pt-BR"/>
              <a:t>Clique para editar o título Mestre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11/30/2020</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pt-BR"/>
              <a:t>Clique para editar o título Mestre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11/30/2020</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11/30/2020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pt-BR"/>
              <a:t>Clique para editar o título Mestre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8" name="Date Placeholder 7"/>
          <p:cNvSpPr>
            <a:spLocks noGrp="1"/>
          </p:cNvSpPr>
          <p:nvPr>
            <p:ph type="dt" sz="half" idx="10"/>
          </p:nvPr>
        </p:nvSpPr>
        <p:spPr/>
        <p:txBody>
          <a:bodyPr/>
          <a:lstStyle/>
          <a:p>
            <a:fld id="{5586B75A-687E-405C-8A0B-8D00578BA2C3}" type="datetimeFigureOut">
              <a:rPr lang="en-US" dirty="0"/>
              <a:pPr/>
              <a:t>11/30/2020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8" name="Date Placeholder 7"/>
          <p:cNvSpPr>
            <a:spLocks noGrp="1"/>
          </p:cNvSpPr>
          <p:nvPr>
            <p:ph type="dt" sz="half" idx="10"/>
          </p:nvPr>
        </p:nvSpPr>
        <p:spPr/>
        <p:txBody>
          <a:bodyPr/>
          <a:lstStyle/>
          <a:p>
            <a:fld id="{5586B75A-687E-405C-8A0B-8D00578BA2C3}" type="datetimeFigureOut">
              <a:rPr lang="en-US" dirty="0"/>
              <a:pPr/>
              <a:t>11/30/2020</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11/30/2020</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Classes%20and%20Objects/Classes%20and%20Objects.lvproj"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hyperlink" Target="Classes%20and%20Objects/Classes%20and%20Objects.lvproj"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github.com/FloresFelipe/Pepperl-Fuchs-Scanner-API"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FloresFelipe/LabVIEW-CLI-Wrapper"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ideo" Target="https://www.youtube.com/embed/uGI00HV7Cfw?feature=oembed" TargetMode="Externa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microsoft.com/office/2007/relationships/hdphoto" Target="../media/hdphoto2.wdp"/><Relationship Id="rId11" Type="http://schemas.openxmlformats.org/officeDocument/2006/relationships/image" Target="../media/image13.jpeg"/><Relationship Id="rId5" Type="http://schemas.openxmlformats.org/officeDocument/2006/relationships/image" Target="../media/image8.png"/><Relationship Id="rId10" Type="http://schemas.openxmlformats.org/officeDocument/2006/relationships/image" Target="../media/image12.png"/><Relationship Id="rId4" Type="http://schemas.microsoft.com/office/2007/relationships/hdphoto" Target="../media/hdphoto1.wdp"/><Relationship Id="rId9"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5">
            <a:extLst>
              <a:ext uri="{FF2B5EF4-FFF2-40B4-BE49-F238E27FC236}">
                <a16:creationId xmlns:a16="http://schemas.microsoft.com/office/drawing/2014/main" id="{F65AD04C-F8F3-4ADB-89FC-AD00F6A50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Imagem 10" descr="Uma imagem contendo Texto&#10;&#10;Descrição gerada automaticamente">
            <a:extLst>
              <a:ext uri="{FF2B5EF4-FFF2-40B4-BE49-F238E27FC236}">
                <a16:creationId xmlns:a16="http://schemas.microsoft.com/office/drawing/2014/main" id="{3BEA5E30-755C-4524-864F-42D3370E8593}"/>
              </a:ext>
            </a:extLst>
          </p:cNvPr>
          <p:cNvPicPr>
            <a:picLocks noChangeAspect="1"/>
          </p:cNvPicPr>
          <p:nvPr/>
        </p:nvPicPr>
        <p:blipFill rotWithShape="1">
          <a:blip r:embed="rId2">
            <a:alphaModFix amt="35000"/>
          </a:blip>
          <a:srcRect l="10473" r="8599" b="2"/>
          <a:stretch/>
        </p:blipFill>
        <p:spPr>
          <a:xfrm>
            <a:off x="20" y="10"/>
            <a:ext cx="6099028" cy="3428990"/>
          </a:xfrm>
          <a:prstGeom prst="rect">
            <a:avLst/>
          </a:prstGeom>
        </p:spPr>
      </p:pic>
      <p:pic>
        <p:nvPicPr>
          <p:cNvPr id="7" name="Imagem 6" descr="Diagrama&#10;&#10;Descrição gerada automaticamente">
            <a:extLst>
              <a:ext uri="{FF2B5EF4-FFF2-40B4-BE49-F238E27FC236}">
                <a16:creationId xmlns:a16="http://schemas.microsoft.com/office/drawing/2014/main" id="{A9A64E31-CFC1-4849-8DC3-ABB2FCF79FC1}"/>
              </a:ext>
            </a:extLst>
          </p:cNvPr>
          <p:cNvPicPr>
            <a:picLocks noChangeAspect="1"/>
          </p:cNvPicPr>
          <p:nvPr/>
        </p:nvPicPr>
        <p:blipFill rotWithShape="1">
          <a:blip r:embed="rId3">
            <a:alphaModFix amt="35000"/>
          </a:blip>
          <a:srcRect l="7397" r="9522" b="1"/>
          <a:stretch/>
        </p:blipFill>
        <p:spPr>
          <a:xfrm>
            <a:off x="6099786" y="10"/>
            <a:ext cx="6092214" cy="3428990"/>
          </a:xfrm>
          <a:prstGeom prst="rect">
            <a:avLst/>
          </a:prstGeom>
        </p:spPr>
      </p:pic>
      <p:pic>
        <p:nvPicPr>
          <p:cNvPr id="9" name="Imagem 8" descr="Diagrama&#10;&#10;Descrição gerada automaticamente">
            <a:extLst>
              <a:ext uri="{FF2B5EF4-FFF2-40B4-BE49-F238E27FC236}">
                <a16:creationId xmlns:a16="http://schemas.microsoft.com/office/drawing/2014/main" id="{1B13D352-0F64-43B7-8B8A-E2B2D84D9217}"/>
              </a:ext>
            </a:extLst>
          </p:cNvPr>
          <p:cNvPicPr>
            <a:picLocks noChangeAspect="1"/>
          </p:cNvPicPr>
          <p:nvPr/>
        </p:nvPicPr>
        <p:blipFill rotWithShape="1">
          <a:blip r:embed="rId4">
            <a:alphaModFix amt="35000"/>
          </a:blip>
          <a:srcRect t="3083" r="2" b="1"/>
          <a:stretch/>
        </p:blipFill>
        <p:spPr>
          <a:xfrm>
            <a:off x="20" y="3429000"/>
            <a:ext cx="6099028" cy="3429000"/>
          </a:xfrm>
          <a:prstGeom prst="rect">
            <a:avLst/>
          </a:prstGeom>
        </p:spPr>
      </p:pic>
      <p:pic>
        <p:nvPicPr>
          <p:cNvPr id="5" name="Imagem 4" descr="Interface gráfica do usuário, Texto, Aplicativo&#10;&#10;Descrição gerada automaticamente">
            <a:extLst>
              <a:ext uri="{FF2B5EF4-FFF2-40B4-BE49-F238E27FC236}">
                <a16:creationId xmlns:a16="http://schemas.microsoft.com/office/drawing/2014/main" id="{F338AC95-C268-41CC-9ED4-89043BE583C7}"/>
              </a:ext>
            </a:extLst>
          </p:cNvPr>
          <p:cNvPicPr>
            <a:picLocks noChangeAspect="1"/>
          </p:cNvPicPr>
          <p:nvPr/>
        </p:nvPicPr>
        <p:blipFill rotWithShape="1">
          <a:blip r:embed="rId5">
            <a:alphaModFix amt="35000"/>
          </a:blip>
          <a:srcRect r="5212" b="-2"/>
          <a:stretch/>
        </p:blipFill>
        <p:spPr>
          <a:xfrm>
            <a:off x="6102096" y="3429000"/>
            <a:ext cx="6089904" cy="3429000"/>
          </a:xfrm>
          <a:prstGeom prst="rect">
            <a:avLst/>
          </a:prstGeom>
        </p:spPr>
      </p:pic>
      <p:sp>
        <p:nvSpPr>
          <p:cNvPr id="2" name="Título 1">
            <a:extLst>
              <a:ext uri="{FF2B5EF4-FFF2-40B4-BE49-F238E27FC236}">
                <a16:creationId xmlns:a16="http://schemas.microsoft.com/office/drawing/2014/main" id="{1BC44152-C183-442C-9EA8-59DA16F8D5F3}"/>
              </a:ext>
            </a:extLst>
          </p:cNvPr>
          <p:cNvSpPr>
            <a:spLocks noGrp="1"/>
          </p:cNvSpPr>
          <p:nvPr>
            <p:ph type="ctrTitle"/>
          </p:nvPr>
        </p:nvSpPr>
        <p:spPr>
          <a:xfrm>
            <a:off x="1069848" y="1298448"/>
            <a:ext cx="7315200" cy="3255264"/>
          </a:xfrm>
        </p:spPr>
        <p:txBody>
          <a:bodyPr>
            <a:normAutofit/>
          </a:bodyPr>
          <a:lstStyle/>
          <a:p>
            <a:r>
              <a:rPr lang="es-ES" sz="5500" b="0" i="0" dirty="0" err="1">
                <a:effectLst/>
                <a:latin typeface="-apple-system"/>
              </a:rPr>
              <a:t>Introdução</a:t>
            </a:r>
            <a:r>
              <a:rPr lang="es-ES" sz="5500" b="0" i="0" dirty="0">
                <a:effectLst/>
                <a:latin typeface="-apple-system"/>
              </a:rPr>
              <a:t> à </a:t>
            </a:r>
            <a:r>
              <a:rPr lang="es-ES" sz="5500" b="0" i="0" dirty="0" err="1">
                <a:effectLst/>
                <a:latin typeface="-apple-system"/>
              </a:rPr>
              <a:t>programação</a:t>
            </a:r>
            <a:r>
              <a:rPr lang="es-ES" sz="5500" b="0" i="0" dirty="0">
                <a:effectLst/>
                <a:latin typeface="-apple-system"/>
              </a:rPr>
              <a:t> Orientada a Objetos (OOP) em LabVIEW.</a:t>
            </a:r>
            <a:endParaRPr lang="pt-BR" sz="5500" dirty="0"/>
          </a:p>
        </p:txBody>
      </p:sp>
      <p:sp>
        <p:nvSpPr>
          <p:cNvPr id="3" name="Subtítulo 2">
            <a:extLst>
              <a:ext uri="{FF2B5EF4-FFF2-40B4-BE49-F238E27FC236}">
                <a16:creationId xmlns:a16="http://schemas.microsoft.com/office/drawing/2014/main" id="{0CC8F27C-94A2-40AE-8CB7-F8BAAA0FB96E}"/>
              </a:ext>
            </a:extLst>
          </p:cNvPr>
          <p:cNvSpPr>
            <a:spLocks noGrp="1"/>
          </p:cNvSpPr>
          <p:nvPr>
            <p:ph type="subTitle" idx="1"/>
          </p:nvPr>
        </p:nvSpPr>
        <p:spPr>
          <a:xfrm>
            <a:off x="1100015" y="4670246"/>
            <a:ext cx="7315200" cy="914400"/>
          </a:xfrm>
        </p:spPr>
        <p:txBody>
          <a:bodyPr>
            <a:normAutofit/>
          </a:bodyPr>
          <a:lstStyle/>
          <a:p>
            <a:r>
              <a:rPr lang="pt-BR" dirty="0">
                <a:solidFill>
                  <a:srgbClr val="FFFFFF"/>
                </a:solidFill>
              </a:rPr>
              <a:t>Felipe Flores – Certified LabVIEW Architect</a:t>
            </a:r>
          </a:p>
        </p:txBody>
      </p:sp>
    </p:spTree>
    <p:extLst>
      <p:ext uri="{BB962C8B-B14F-4D97-AF65-F5344CB8AC3E}">
        <p14:creationId xmlns:p14="http://schemas.microsoft.com/office/powerpoint/2010/main" val="3044864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0A663D-E322-47CA-8727-7AFF8B7AD058}"/>
              </a:ext>
            </a:extLst>
          </p:cNvPr>
          <p:cNvSpPr>
            <a:spLocks noGrp="1"/>
          </p:cNvSpPr>
          <p:nvPr>
            <p:ph type="title"/>
          </p:nvPr>
        </p:nvSpPr>
        <p:spPr/>
        <p:txBody>
          <a:bodyPr/>
          <a:lstStyle/>
          <a:p>
            <a:r>
              <a:rPr lang="pt-BR" b="0" i="0" dirty="0">
                <a:solidFill>
                  <a:srgbClr val="E8EAED"/>
                </a:solidFill>
                <a:effectLst/>
                <a:latin typeface="Roboto"/>
              </a:rPr>
              <a:t>Atributos e métodos</a:t>
            </a:r>
            <a:endParaRPr lang="pt-BR" dirty="0"/>
          </a:p>
        </p:txBody>
      </p:sp>
      <p:sp>
        <p:nvSpPr>
          <p:cNvPr id="3" name="Espaço Reservado para Conteúdo 2">
            <a:extLst>
              <a:ext uri="{FF2B5EF4-FFF2-40B4-BE49-F238E27FC236}">
                <a16:creationId xmlns:a16="http://schemas.microsoft.com/office/drawing/2014/main" id="{839AA0F7-D393-4455-AD21-27B9F08BDA6C}"/>
              </a:ext>
            </a:extLst>
          </p:cNvPr>
          <p:cNvSpPr>
            <a:spLocks noGrp="1"/>
          </p:cNvSpPr>
          <p:nvPr>
            <p:ph idx="1"/>
          </p:nvPr>
        </p:nvSpPr>
        <p:spPr>
          <a:xfrm>
            <a:off x="3869268" y="759333"/>
            <a:ext cx="7315200" cy="5120640"/>
          </a:xfrm>
        </p:spPr>
        <p:txBody>
          <a:bodyPr/>
          <a:lstStyle/>
          <a:p>
            <a:r>
              <a:rPr lang="pt-BR" dirty="0"/>
              <a:t>Atributos são as características, definem o estado da classe. No LabVIEW são representados por um cluster privado de dados.</a:t>
            </a:r>
          </a:p>
          <a:p>
            <a:endParaRPr lang="pt-BR" dirty="0"/>
          </a:p>
          <a:p>
            <a:endParaRPr lang="pt-BR" dirty="0"/>
          </a:p>
          <a:p>
            <a:endParaRPr lang="pt-BR" dirty="0"/>
          </a:p>
          <a:p>
            <a:pPr marL="0" indent="0">
              <a:buNone/>
            </a:pPr>
            <a:endParaRPr lang="pt-BR" dirty="0"/>
          </a:p>
          <a:p>
            <a:endParaRPr lang="pt-BR" dirty="0"/>
          </a:p>
          <a:p>
            <a:r>
              <a:rPr lang="pt-BR" dirty="0"/>
              <a:t>Métodos são as ações que a classe pode realizar ou sofrer. No LabVIEW são representados por Vis.</a:t>
            </a:r>
          </a:p>
          <a:p>
            <a:endParaRPr lang="pt-BR" dirty="0"/>
          </a:p>
        </p:txBody>
      </p:sp>
      <p:pic>
        <p:nvPicPr>
          <p:cNvPr id="7" name="Imagem 6">
            <a:hlinkClick r:id="rId3" action="ppaction://hlinkfile"/>
            <a:extLst>
              <a:ext uri="{FF2B5EF4-FFF2-40B4-BE49-F238E27FC236}">
                <a16:creationId xmlns:a16="http://schemas.microsoft.com/office/drawing/2014/main" id="{344717B8-B268-4A73-9F68-BE18D65442C9}"/>
              </a:ext>
            </a:extLst>
          </p:cNvPr>
          <p:cNvPicPr>
            <a:picLocks noChangeAspect="1"/>
          </p:cNvPicPr>
          <p:nvPr/>
        </p:nvPicPr>
        <p:blipFill>
          <a:blip r:embed="rId4"/>
          <a:stretch>
            <a:fillRect/>
          </a:stretch>
        </p:blipFill>
        <p:spPr>
          <a:xfrm>
            <a:off x="6402313" y="5050955"/>
            <a:ext cx="2413217" cy="1403033"/>
          </a:xfrm>
          <a:prstGeom prst="rect">
            <a:avLst/>
          </a:prstGeom>
        </p:spPr>
      </p:pic>
      <p:pic>
        <p:nvPicPr>
          <p:cNvPr id="9" name="Imagem 8">
            <a:extLst>
              <a:ext uri="{FF2B5EF4-FFF2-40B4-BE49-F238E27FC236}">
                <a16:creationId xmlns:a16="http://schemas.microsoft.com/office/drawing/2014/main" id="{30D9ED18-F230-4CBD-9501-745FD3D740F6}"/>
              </a:ext>
            </a:extLst>
          </p:cNvPr>
          <p:cNvPicPr>
            <a:picLocks noChangeAspect="1"/>
          </p:cNvPicPr>
          <p:nvPr/>
        </p:nvPicPr>
        <p:blipFill>
          <a:blip r:embed="rId5"/>
          <a:stretch>
            <a:fillRect/>
          </a:stretch>
        </p:blipFill>
        <p:spPr>
          <a:xfrm>
            <a:off x="4132774" y="2190788"/>
            <a:ext cx="6296831" cy="1581112"/>
          </a:xfrm>
          <a:prstGeom prst="rect">
            <a:avLst/>
          </a:prstGeom>
        </p:spPr>
      </p:pic>
    </p:spTree>
    <p:extLst>
      <p:ext uri="{BB962C8B-B14F-4D97-AF65-F5344CB8AC3E}">
        <p14:creationId xmlns:p14="http://schemas.microsoft.com/office/powerpoint/2010/main" val="14226927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C08ED0-3531-4227-972D-4DFAE204E2A2}"/>
              </a:ext>
            </a:extLst>
          </p:cNvPr>
          <p:cNvSpPr>
            <a:spLocks noGrp="1"/>
          </p:cNvSpPr>
          <p:nvPr>
            <p:ph type="title"/>
          </p:nvPr>
        </p:nvSpPr>
        <p:spPr/>
        <p:txBody>
          <a:bodyPr/>
          <a:lstStyle/>
          <a:p>
            <a:r>
              <a:rPr lang="pt-BR" b="0" i="0" dirty="0">
                <a:solidFill>
                  <a:srgbClr val="E8EAED"/>
                </a:solidFill>
                <a:effectLst/>
                <a:latin typeface="Roboto"/>
              </a:rPr>
              <a:t>Vamos observar a classe forma de onda criar uma classe para um relatório?</a:t>
            </a:r>
            <a:endParaRPr lang="pt-BR" dirty="0"/>
          </a:p>
        </p:txBody>
      </p:sp>
      <p:pic>
        <p:nvPicPr>
          <p:cNvPr id="7" name="Espaço Reservado para Conteúdo 6" descr="Ícone&#10;&#10;Descrição gerada automaticamente">
            <a:hlinkClick r:id="rId3" action="ppaction://hlinkfile"/>
            <a:extLst>
              <a:ext uri="{FF2B5EF4-FFF2-40B4-BE49-F238E27FC236}">
                <a16:creationId xmlns:a16="http://schemas.microsoft.com/office/drawing/2014/main" id="{4787E9DD-7568-4B1E-9813-5024D61355B4}"/>
              </a:ext>
            </a:extLst>
          </p:cNvPr>
          <p:cNvPicPr>
            <a:picLocks noGrp="1" noChangeAspect="1"/>
          </p:cNvPicPr>
          <p:nvPr>
            <p:ph idx="1"/>
          </p:nvPr>
        </p:nvPicPr>
        <p:blipFill>
          <a:blip r:embed="rId4"/>
          <a:stretch>
            <a:fillRect/>
          </a:stretch>
        </p:blipFill>
        <p:spPr>
          <a:xfrm>
            <a:off x="7686676" y="3854903"/>
            <a:ext cx="2149232" cy="2149232"/>
          </a:xfrm>
          <a:prstGeom prst="rect">
            <a:avLst/>
          </a:prstGeom>
        </p:spPr>
      </p:pic>
      <p:pic>
        <p:nvPicPr>
          <p:cNvPr id="15" name="Imagem 14">
            <a:extLst>
              <a:ext uri="{FF2B5EF4-FFF2-40B4-BE49-F238E27FC236}">
                <a16:creationId xmlns:a16="http://schemas.microsoft.com/office/drawing/2014/main" id="{C0C15658-2595-4854-BD4A-4928EE728301}"/>
              </a:ext>
            </a:extLst>
          </p:cNvPr>
          <p:cNvPicPr>
            <a:picLocks noChangeAspect="1"/>
          </p:cNvPicPr>
          <p:nvPr/>
        </p:nvPicPr>
        <p:blipFill>
          <a:blip r:embed="rId5"/>
          <a:stretch>
            <a:fillRect/>
          </a:stretch>
        </p:blipFill>
        <p:spPr>
          <a:xfrm>
            <a:off x="4857626" y="569720"/>
            <a:ext cx="1781299" cy="3285183"/>
          </a:xfrm>
          <a:prstGeom prst="rect">
            <a:avLst/>
          </a:prstGeom>
        </p:spPr>
      </p:pic>
    </p:spTree>
    <p:extLst>
      <p:ext uri="{BB962C8B-B14F-4D97-AF65-F5344CB8AC3E}">
        <p14:creationId xmlns:p14="http://schemas.microsoft.com/office/powerpoint/2010/main" val="1454911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802767"/>
          </a:xfrm>
        </p:spPr>
        <p:txBody>
          <a:bodyPr/>
          <a:lstStyle/>
          <a:p>
            <a:r>
              <a:rPr lang="pt-BR" b="1" dirty="0"/>
              <a:t>Dependência – “Use uma”</a:t>
            </a:r>
            <a:endParaRPr lang="pt-BR" dirty="0"/>
          </a:p>
        </p:txBody>
      </p:sp>
    </p:spTree>
    <p:extLst>
      <p:ext uri="{BB962C8B-B14F-4D97-AF65-F5344CB8AC3E}">
        <p14:creationId xmlns:p14="http://schemas.microsoft.com/office/powerpoint/2010/main" val="5000489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1240917"/>
          </a:xfrm>
        </p:spPr>
        <p:txBody>
          <a:bodyPr/>
          <a:lstStyle/>
          <a:p>
            <a:r>
              <a:rPr lang="pt-BR" dirty="0"/>
              <a:t>Associação – </a:t>
            </a:r>
            <a:r>
              <a:rPr lang="pt-BR" b="1" dirty="0"/>
              <a:t>“Tem uma”</a:t>
            </a:r>
          </a:p>
          <a:p>
            <a:endParaRPr lang="pt-BR" dirty="0"/>
          </a:p>
          <a:p>
            <a:r>
              <a:rPr lang="pt-BR" dirty="0"/>
              <a:t>Agregação/Composição</a:t>
            </a:r>
          </a:p>
        </p:txBody>
      </p:sp>
    </p:spTree>
    <p:extLst>
      <p:ext uri="{BB962C8B-B14F-4D97-AF65-F5344CB8AC3E}">
        <p14:creationId xmlns:p14="http://schemas.microsoft.com/office/powerpoint/2010/main" val="3132728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793242"/>
          </a:xfrm>
        </p:spPr>
        <p:txBody>
          <a:bodyPr/>
          <a:lstStyle/>
          <a:p>
            <a:r>
              <a:rPr lang="pt-BR" dirty="0"/>
              <a:t>Generalização – </a:t>
            </a:r>
            <a:r>
              <a:rPr lang="pt-BR" b="1" dirty="0"/>
              <a:t>“É uma”</a:t>
            </a:r>
          </a:p>
        </p:txBody>
      </p:sp>
    </p:spTree>
    <p:extLst>
      <p:ext uri="{BB962C8B-B14F-4D97-AF65-F5344CB8AC3E}">
        <p14:creationId xmlns:p14="http://schemas.microsoft.com/office/powerpoint/2010/main" val="4270736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E9418-6B89-4E44-9314-403AB578E010}"/>
              </a:ext>
            </a:extLst>
          </p:cNvPr>
          <p:cNvSpPr>
            <a:spLocks noGrp="1"/>
          </p:cNvSpPr>
          <p:nvPr>
            <p:ph type="title"/>
          </p:nvPr>
        </p:nvSpPr>
        <p:spPr/>
        <p:txBody>
          <a:bodyPr/>
          <a:lstStyle/>
          <a:p>
            <a:r>
              <a:rPr lang="pt-BR" b="0" i="0" dirty="0">
                <a:solidFill>
                  <a:srgbClr val="E8EAED"/>
                </a:solidFill>
                <a:effectLst/>
                <a:latin typeface="Roboto"/>
              </a:rPr>
              <a:t>Relações entre classes</a:t>
            </a:r>
            <a:endParaRPr lang="pt-BR" dirty="0"/>
          </a:p>
        </p:txBody>
      </p:sp>
      <p:sp>
        <p:nvSpPr>
          <p:cNvPr id="3" name="Espaço Reservado para Conteúdo 2">
            <a:extLst>
              <a:ext uri="{FF2B5EF4-FFF2-40B4-BE49-F238E27FC236}">
                <a16:creationId xmlns:a16="http://schemas.microsoft.com/office/drawing/2014/main" id="{5899F0EB-6701-4ACF-A18A-2E6E98D22186}"/>
              </a:ext>
            </a:extLst>
          </p:cNvPr>
          <p:cNvSpPr>
            <a:spLocks noGrp="1"/>
          </p:cNvSpPr>
          <p:nvPr>
            <p:ph idx="1"/>
          </p:nvPr>
        </p:nvSpPr>
        <p:spPr>
          <a:xfrm>
            <a:off x="3869268" y="864108"/>
            <a:ext cx="7315200" cy="831342"/>
          </a:xfrm>
        </p:spPr>
        <p:txBody>
          <a:bodyPr/>
          <a:lstStyle/>
          <a:p>
            <a:r>
              <a:rPr lang="pt-BR" dirty="0"/>
              <a:t>Implementação de interfaces. – </a:t>
            </a:r>
            <a:r>
              <a:rPr lang="pt-BR" b="1" dirty="0"/>
              <a:t>“Implementa”</a:t>
            </a:r>
          </a:p>
        </p:txBody>
      </p:sp>
    </p:spTree>
    <p:extLst>
      <p:ext uri="{BB962C8B-B14F-4D97-AF65-F5344CB8AC3E}">
        <p14:creationId xmlns:p14="http://schemas.microsoft.com/office/powerpoint/2010/main" val="3733619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5800" b="0" i="0" dirty="0">
                <a:effectLst/>
                <a:latin typeface="Roboto"/>
              </a:rPr>
              <a:t>Padrões de Projeto</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Não precisa começar do zero</a:t>
            </a:r>
          </a:p>
        </p:txBody>
      </p:sp>
    </p:spTree>
    <p:extLst>
      <p:ext uri="{BB962C8B-B14F-4D97-AF65-F5344CB8AC3E}">
        <p14:creationId xmlns:p14="http://schemas.microsoft.com/office/powerpoint/2010/main" val="1816295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96A9B9-80DB-4346-AEB7-1541DBA79B42}"/>
              </a:ext>
            </a:extLst>
          </p:cNvPr>
          <p:cNvSpPr>
            <a:spLocks noGrp="1"/>
          </p:cNvSpPr>
          <p:nvPr>
            <p:ph type="title"/>
          </p:nvPr>
        </p:nvSpPr>
        <p:spPr/>
        <p:txBody>
          <a:bodyPr/>
          <a:lstStyle/>
          <a:p>
            <a:r>
              <a:rPr lang="pt-BR" dirty="0"/>
              <a:t>O que são padrões de projeto?</a:t>
            </a:r>
          </a:p>
        </p:txBody>
      </p:sp>
      <p:sp>
        <p:nvSpPr>
          <p:cNvPr id="3" name="Espaço Reservado para Conteúdo 2">
            <a:extLst>
              <a:ext uri="{FF2B5EF4-FFF2-40B4-BE49-F238E27FC236}">
                <a16:creationId xmlns:a16="http://schemas.microsoft.com/office/drawing/2014/main" id="{6E11DA0C-6B39-42A9-B974-8B16130545C5}"/>
              </a:ext>
            </a:extLst>
          </p:cNvPr>
          <p:cNvSpPr>
            <a:spLocks noGrp="1"/>
          </p:cNvSpPr>
          <p:nvPr>
            <p:ph idx="1"/>
          </p:nvPr>
        </p:nvSpPr>
        <p:spPr/>
        <p:txBody>
          <a:bodyPr/>
          <a:lstStyle/>
          <a:p>
            <a:r>
              <a:rPr lang="pt-BR" dirty="0"/>
              <a:t>São soluções para problemas típicos que foram criados ao longo do tempo e oriundos de anos de experiência práticas de desenvolvedores.</a:t>
            </a:r>
          </a:p>
          <a:p>
            <a:r>
              <a:rPr lang="pt-BR" dirty="0"/>
              <a:t>Existem diversos padrões orientados à objetos, mas os mais difundidos são os do chamado Gang </a:t>
            </a:r>
            <a:r>
              <a:rPr lang="pt-BR" dirty="0" err="1"/>
              <a:t>of</a:t>
            </a:r>
            <a:r>
              <a:rPr lang="pt-BR" dirty="0"/>
              <a:t> Four. No livro </a:t>
            </a:r>
            <a:r>
              <a:rPr lang="pt-BR" dirty="0" err="1"/>
              <a:t>Elements</a:t>
            </a:r>
            <a:r>
              <a:rPr lang="pt-BR" dirty="0"/>
              <a:t> </a:t>
            </a:r>
            <a:r>
              <a:rPr lang="pt-BR" dirty="0" err="1"/>
              <a:t>or</a:t>
            </a:r>
            <a:r>
              <a:rPr lang="pt-BR" dirty="0"/>
              <a:t> </a:t>
            </a:r>
            <a:r>
              <a:rPr lang="pt-BR" dirty="0" err="1"/>
              <a:t>Reusable</a:t>
            </a:r>
            <a:r>
              <a:rPr lang="pt-BR" dirty="0"/>
              <a:t> </a:t>
            </a:r>
            <a:r>
              <a:rPr lang="pt-BR" dirty="0" err="1"/>
              <a:t>Object-Oriented</a:t>
            </a:r>
            <a:r>
              <a:rPr lang="pt-BR" dirty="0"/>
              <a:t> </a:t>
            </a:r>
            <a:r>
              <a:rPr lang="pt-BR" dirty="0" err="1"/>
              <a:t>code</a:t>
            </a:r>
            <a:r>
              <a:rPr lang="pt-BR" dirty="0"/>
              <a:t>, eles definiram 23 padrões de projeto que são </a:t>
            </a:r>
            <a:r>
              <a:rPr lang="pt-BR" dirty="0" err="1"/>
              <a:t>dividos</a:t>
            </a:r>
            <a:r>
              <a:rPr lang="pt-BR" dirty="0"/>
              <a:t> em 3 grupos</a:t>
            </a:r>
          </a:p>
          <a:p>
            <a:pPr lvl="1"/>
            <a:r>
              <a:rPr lang="pt-BR" dirty="0"/>
              <a:t>Padrões de Construção.</a:t>
            </a:r>
          </a:p>
          <a:p>
            <a:pPr lvl="1"/>
            <a:r>
              <a:rPr lang="pt-BR" dirty="0"/>
              <a:t>Padrões Estruturais.</a:t>
            </a:r>
          </a:p>
          <a:p>
            <a:pPr lvl="1"/>
            <a:r>
              <a:rPr lang="pt-BR" dirty="0"/>
              <a:t>Padrões Comportamentais.</a:t>
            </a:r>
          </a:p>
        </p:txBody>
      </p:sp>
    </p:spTree>
    <p:extLst>
      <p:ext uri="{BB962C8B-B14F-4D97-AF65-F5344CB8AC3E}">
        <p14:creationId xmlns:p14="http://schemas.microsoft.com/office/powerpoint/2010/main" val="1336500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631712-D31E-4C37-BE41-60E3A916D7A0}"/>
              </a:ext>
            </a:extLst>
          </p:cNvPr>
          <p:cNvSpPr>
            <a:spLocks noGrp="1"/>
          </p:cNvSpPr>
          <p:nvPr>
            <p:ph type="title"/>
          </p:nvPr>
        </p:nvSpPr>
        <p:spPr/>
        <p:txBody>
          <a:bodyPr/>
          <a:lstStyle/>
          <a:p>
            <a:r>
              <a:rPr lang="pt-BR" dirty="0" err="1"/>
              <a:t>Factory</a:t>
            </a:r>
            <a:r>
              <a:rPr lang="pt-BR" dirty="0"/>
              <a:t> </a:t>
            </a:r>
            <a:r>
              <a:rPr lang="pt-BR" dirty="0" err="1"/>
              <a:t>Method</a:t>
            </a:r>
            <a:r>
              <a:rPr lang="pt-BR" dirty="0"/>
              <a:t> </a:t>
            </a:r>
            <a:r>
              <a:rPr lang="pt-BR" dirty="0" err="1"/>
              <a:t>Pattern</a:t>
            </a:r>
            <a:r>
              <a:rPr lang="pt-BR" dirty="0"/>
              <a:t> - </a:t>
            </a:r>
            <a:r>
              <a:rPr lang="pt-BR" dirty="0" err="1"/>
              <a:t>Creational</a:t>
            </a:r>
            <a:r>
              <a:rPr lang="pt-BR" dirty="0"/>
              <a:t> </a:t>
            </a:r>
            <a:r>
              <a:rPr lang="pt-BR" dirty="0" err="1"/>
              <a:t>Pattern</a:t>
            </a:r>
            <a:endParaRPr lang="pt-BR" dirty="0"/>
          </a:p>
        </p:txBody>
      </p:sp>
      <p:sp>
        <p:nvSpPr>
          <p:cNvPr id="3" name="Espaço Reservado para Conteúdo 2">
            <a:extLst>
              <a:ext uri="{FF2B5EF4-FFF2-40B4-BE49-F238E27FC236}">
                <a16:creationId xmlns:a16="http://schemas.microsoft.com/office/drawing/2014/main" id="{CD0B5F87-A803-4EAF-AB64-85AEA9A240BB}"/>
              </a:ext>
            </a:extLst>
          </p:cNvPr>
          <p:cNvSpPr>
            <a:spLocks noGrp="1"/>
          </p:cNvSpPr>
          <p:nvPr>
            <p:ph idx="1"/>
          </p:nvPr>
        </p:nvSpPr>
        <p:spPr>
          <a:xfrm>
            <a:off x="3869268" y="864108"/>
            <a:ext cx="7315200" cy="1431417"/>
          </a:xfrm>
        </p:spPr>
        <p:txBody>
          <a:bodyPr/>
          <a:lstStyle/>
          <a:p>
            <a:r>
              <a:rPr lang="pt-BR" dirty="0"/>
              <a:t>O Padrão de Fábrica determina que um método da classe será responsável por construir e retornar um objeto para o código chamador. Ele ajuda na redução da complexidade em se construir um objeto e também garante a correta parametrização deste.</a:t>
            </a:r>
          </a:p>
        </p:txBody>
      </p:sp>
    </p:spTree>
    <p:extLst>
      <p:ext uri="{BB962C8B-B14F-4D97-AF65-F5344CB8AC3E}">
        <p14:creationId xmlns:p14="http://schemas.microsoft.com/office/powerpoint/2010/main" val="24404508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618D97-1804-4401-8721-39CCC65CA18C}"/>
              </a:ext>
            </a:extLst>
          </p:cNvPr>
          <p:cNvSpPr>
            <a:spLocks noGrp="1"/>
          </p:cNvSpPr>
          <p:nvPr>
            <p:ph type="title"/>
          </p:nvPr>
        </p:nvSpPr>
        <p:spPr/>
        <p:txBody>
          <a:bodyPr/>
          <a:lstStyle/>
          <a:p>
            <a:r>
              <a:rPr lang="pt-BR" dirty="0" err="1"/>
              <a:t>Template</a:t>
            </a:r>
            <a:r>
              <a:rPr lang="pt-BR" dirty="0"/>
              <a:t> </a:t>
            </a:r>
            <a:r>
              <a:rPr lang="pt-BR" dirty="0" err="1"/>
              <a:t>Method</a:t>
            </a:r>
            <a:r>
              <a:rPr lang="pt-BR" dirty="0"/>
              <a:t> </a:t>
            </a:r>
            <a:r>
              <a:rPr lang="pt-BR" dirty="0" err="1"/>
              <a:t>Pattern</a:t>
            </a:r>
            <a:r>
              <a:rPr lang="pt-BR" dirty="0"/>
              <a:t> – </a:t>
            </a:r>
            <a:r>
              <a:rPr lang="pt-BR" dirty="0" err="1"/>
              <a:t>Behavioral</a:t>
            </a:r>
            <a:endParaRPr lang="pt-BR" dirty="0"/>
          </a:p>
        </p:txBody>
      </p:sp>
      <p:sp>
        <p:nvSpPr>
          <p:cNvPr id="3" name="Espaço Reservado para Conteúdo 2">
            <a:extLst>
              <a:ext uri="{FF2B5EF4-FFF2-40B4-BE49-F238E27FC236}">
                <a16:creationId xmlns:a16="http://schemas.microsoft.com/office/drawing/2014/main" id="{8728B792-B7F3-4182-844F-88F4B541183F}"/>
              </a:ext>
            </a:extLst>
          </p:cNvPr>
          <p:cNvSpPr>
            <a:spLocks noGrp="1"/>
          </p:cNvSpPr>
          <p:nvPr>
            <p:ph idx="1"/>
          </p:nvPr>
        </p:nvSpPr>
        <p:spPr>
          <a:xfrm>
            <a:off x="3869268" y="864108"/>
            <a:ext cx="7315200" cy="1155192"/>
          </a:xfrm>
        </p:spPr>
        <p:txBody>
          <a:bodyPr/>
          <a:lstStyle/>
          <a:p>
            <a:r>
              <a:rPr lang="pt-BR" dirty="0"/>
              <a:t>O Padrão do Método </a:t>
            </a:r>
            <a:r>
              <a:rPr lang="pt-BR" dirty="0" err="1"/>
              <a:t>Template</a:t>
            </a:r>
            <a:r>
              <a:rPr lang="pt-BR" dirty="0"/>
              <a:t> define que um método da classe proverá um modelo de chamada dos outros métodos da classe, determinando como eles deverão ser executados.</a:t>
            </a:r>
          </a:p>
        </p:txBody>
      </p:sp>
    </p:spTree>
    <p:extLst>
      <p:ext uri="{BB962C8B-B14F-4D97-AF65-F5344CB8AC3E}">
        <p14:creationId xmlns:p14="http://schemas.microsoft.com/office/powerpoint/2010/main" val="1943664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2F524F-411A-4958-A238-5DBCECACA8BB}"/>
              </a:ext>
            </a:extLst>
          </p:cNvPr>
          <p:cNvSpPr>
            <a:spLocks noGrp="1"/>
          </p:cNvSpPr>
          <p:nvPr>
            <p:ph type="title"/>
          </p:nvPr>
        </p:nvSpPr>
        <p:spPr/>
        <p:txBody>
          <a:bodyPr/>
          <a:lstStyle/>
          <a:p>
            <a:r>
              <a:rPr lang="pt-BR" dirty="0"/>
              <a:t>Agenda</a:t>
            </a:r>
          </a:p>
        </p:txBody>
      </p:sp>
      <p:sp>
        <p:nvSpPr>
          <p:cNvPr id="3" name="Espaço Reservado para Conteúdo 2">
            <a:extLst>
              <a:ext uri="{FF2B5EF4-FFF2-40B4-BE49-F238E27FC236}">
                <a16:creationId xmlns:a16="http://schemas.microsoft.com/office/drawing/2014/main" id="{6E7E425B-67A9-4953-8EEB-304BC76646C0}"/>
              </a:ext>
            </a:extLst>
          </p:cNvPr>
          <p:cNvSpPr>
            <a:spLocks noGrp="1"/>
          </p:cNvSpPr>
          <p:nvPr>
            <p:ph idx="1"/>
          </p:nvPr>
        </p:nvSpPr>
        <p:spPr/>
        <p:txBody>
          <a:bodyPr>
            <a:normAutofit/>
          </a:bodyPr>
          <a:lstStyle/>
          <a:p>
            <a:r>
              <a:rPr lang="pt-BR" b="0" i="0" dirty="0">
                <a:solidFill>
                  <a:schemeClr val="tx1"/>
                </a:solidFill>
                <a:effectLst/>
                <a:latin typeface="Roboto"/>
              </a:rPr>
              <a:t>Quem sou eu?</a:t>
            </a:r>
          </a:p>
          <a:p>
            <a:r>
              <a:rPr lang="pt-BR" b="0" i="0" dirty="0">
                <a:solidFill>
                  <a:schemeClr val="tx1"/>
                </a:solidFill>
                <a:effectLst/>
                <a:latin typeface="Roboto"/>
              </a:rPr>
              <a:t>Objetivos</a:t>
            </a:r>
          </a:p>
          <a:p>
            <a:r>
              <a:rPr lang="pt-BR" b="0" i="0" dirty="0">
                <a:solidFill>
                  <a:schemeClr val="tx1"/>
                </a:solidFill>
                <a:effectLst/>
                <a:latin typeface="Roboto"/>
              </a:rPr>
              <a:t>Básico de OO</a:t>
            </a:r>
          </a:p>
          <a:p>
            <a:pPr lvl="1"/>
            <a:r>
              <a:rPr lang="pt-BR" b="0" i="0" dirty="0">
                <a:solidFill>
                  <a:schemeClr val="tx1"/>
                </a:solidFill>
                <a:effectLst/>
                <a:latin typeface="Roboto"/>
              </a:rPr>
              <a:t>Paradigma orientado a objetos e seus pilares</a:t>
            </a:r>
          </a:p>
          <a:p>
            <a:pPr lvl="1"/>
            <a:r>
              <a:rPr lang="pt-BR" b="0" i="0" dirty="0">
                <a:solidFill>
                  <a:schemeClr val="tx1"/>
                </a:solidFill>
                <a:effectLst/>
                <a:latin typeface="Roboto"/>
              </a:rPr>
              <a:t>Classes e objetos</a:t>
            </a:r>
          </a:p>
          <a:p>
            <a:pPr lvl="1"/>
            <a:r>
              <a:rPr lang="pt-BR" b="0" i="0" dirty="0">
                <a:solidFill>
                  <a:schemeClr val="tx1"/>
                </a:solidFill>
                <a:effectLst/>
                <a:latin typeface="Roboto"/>
              </a:rPr>
              <a:t>Atributos e métodos</a:t>
            </a:r>
          </a:p>
          <a:p>
            <a:pPr lvl="1"/>
            <a:r>
              <a:rPr lang="pt-BR" b="0" i="0" dirty="0">
                <a:solidFill>
                  <a:schemeClr val="tx1"/>
                </a:solidFill>
                <a:effectLst/>
                <a:latin typeface="Roboto"/>
              </a:rPr>
              <a:t>Relações entre classes</a:t>
            </a:r>
          </a:p>
          <a:p>
            <a:r>
              <a:rPr lang="pt-BR" b="0" i="0" dirty="0">
                <a:solidFill>
                  <a:schemeClr val="tx1"/>
                </a:solidFill>
                <a:effectLst/>
                <a:latin typeface="Roboto"/>
              </a:rPr>
              <a:t>Padrões de projeto</a:t>
            </a:r>
          </a:p>
          <a:p>
            <a:r>
              <a:rPr lang="pt-BR" b="0" i="0" dirty="0">
                <a:solidFill>
                  <a:schemeClr val="tx1"/>
                </a:solidFill>
                <a:effectLst/>
                <a:latin typeface="Roboto"/>
              </a:rPr>
              <a:t>Ideias/exemplos de projetos em LabVIEW</a:t>
            </a:r>
          </a:p>
          <a:p>
            <a:r>
              <a:rPr lang="pt-BR" b="0" i="0" dirty="0">
                <a:solidFill>
                  <a:schemeClr val="tx1"/>
                </a:solidFill>
                <a:effectLst/>
                <a:latin typeface="Roboto"/>
              </a:rPr>
              <a:t>Conclusão </a:t>
            </a:r>
          </a:p>
          <a:p>
            <a:r>
              <a:rPr lang="pt-BR" b="0" i="0" dirty="0">
                <a:solidFill>
                  <a:schemeClr val="tx1"/>
                </a:solidFill>
                <a:effectLst/>
                <a:latin typeface="Roboto"/>
              </a:rPr>
              <a:t>Perguntas</a:t>
            </a:r>
            <a:endParaRPr lang="pt-BR" dirty="0">
              <a:solidFill>
                <a:schemeClr val="tx1"/>
              </a:solidFill>
            </a:endParaRPr>
          </a:p>
        </p:txBody>
      </p:sp>
    </p:spTree>
    <p:extLst>
      <p:ext uri="{BB962C8B-B14F-4D97-AF65-F5344CB8AC3E}">
        <p14:creationId xmlns:p14="http://schemas.microsoft.com/office/powerpoint/2010/main" val="18553646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1F41E5-FBD5-4450-A916-D59AB9A3DDDE}"/>
              </a:ext>
            </a:extLst>
          </p:cNvPr>
          <p:cNvSpPr>
            <a:spLocks noGrp="1"/>
          </p:cNvSpPr>
          <p:nvPr>
            <p:ph type="title"/>
          </p:nvPr>
        </p:nvSpPr>
        <p:spPr/>
        <p:txBody>
          <a:bodyPr/>
          <a:lstStyle/>
          <a:p>
            <a:r>
              <a:rPr lang="pt-BR" dirty="0" err="1"/>
              <a:t>Command</a:t>
            </a:r>
            <a:r>
              <a:rPr lang="pt-BR" dirty="0"/>
              <a:t> </a:t>
            </a:r>
            <a:r>
              <a:rPr lang="pt-BR" dirty="0" err="1"/>
              <a:t>Pattern</a:t>
            </a:r>
            <a:r>
              <a:rPr lang="pt-BR" dirty="0"/>
              <a:t> – </a:t>
            </a:r>
            <a:r>
              <a:rPr lang="pt-BR" dirty="0" err="1"/>
              <a:t>Behavioral</a:t>
            </a:r>
            <a:r>
              <a:rPr lang="pt-BR" dirty="0"/>
              <a:t> </a:t>
            </a:r>
            <a:r>
              <a:rPr lang="pt-BR" dirty="0" err="1"/>
              <a:t>Pattern</a:t>
            </a:r>
            <a:endParaRPr lang="pt-BR" dirty="0"/>
          </a:p>
        </p:txBody>
      </p:sp>
      <p:sp>
        <p:nvSpPr>
          <p:cNvPr id="3" name="Espaço Reservado para Conteúdo 2">
            <a:extLst>
              <a:ext uri="{FF2B5EF4-FFF2-40B4-BE49-F238E27FC236}">
                <a16:creationId xmlns:a16="http://schemas.microsoft.com/office/drawing/2014/main" id="{E61E47EA-77BD-48F1-AE4C-BEFEAA852167}"/>
              </a:ext>
            </a:extLst>
          </p:cNvPr>
          <p:cNvSpPr>
            <a:spLocks noGrp="1"/>
          </p:cNvSpPr>
          <p:nvPr>
            <p:ph idx="1"/>
          </p:nvPr>
        </p:nvSpPr>
        <p:spPr>
          <a:xfrm>
            <a:off x="3869268" y="864108"/>
            <a:ext cx="7315200" cy="1450467"/>
          </a:xfrm>
        </p:spPr>
        <p:txBody>
          <a:bodyPr/>
          <a:lstStyle/>
          <a:p>
            <a:r>
              <a:rPr lang="pt-BR" dirty="0"/>
              <a:t>O Padrão de Comandos determina que métodos de uma classe chamada recebedora terão uma classe associada a esse método. Uma classe que precisa invocar esses métodos poderá instanciar, enfileirar e ordenar comandos.</a:t>
            </a:r>
          </a:p>
        </p:txBody>
      </p:sp>
    </p:spTree>
    <p:extLst>
      <p:ext uri="{BB962C8B-B14F-4D97-AF65-F5344CB8AC3E}">
        <p14:creationId xmlns:p14="http://schemas.microsoft.com/office/powerpoint/2010/main" val="25802128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A59CED-CEE8-4178-97CE-7214A1D181BD}"/>
              </a:ext>
            </a:extLst>
          </p:cNvPr>
          <p:cNvSpPr>
            <a:spLocks noGrp="1"/>
          </p:cNvSpPr>
          <p:nvPr>
            <p:ph type="title"/>
          </p:nvPr>
        </p:nvSpPr>
        <p:spPr/>
        <p:txBody>
          <a:bodyPr/>
          <a:lstStyle/>
          <a:p>
            <a:r>
              <a:rPr lang="pt-BR" dirty="0" err="1"/>
              <a:t>Strategy</a:t>
            </a:r>
            <a:r>
              <a:rPr lang="pt-BR" dirty="0"/>
              <a:t> </a:t>
            </a:r>
            <a:r>
              <a:rPr lang="pt-BR" dirty="0" err="1"/>
              <a:t>Pattern</a:t>
            </a:r>
            <a:r>
              <a:rPr lang="pt-BR" dirty="0"/>
              <a:t> - </a:t>
            </a:r>
            <a:r>
              <a:rPr lang="pt-BR" dirty="0" err="1"/>
              <a:t>Behavioral</a:t>
            </a:r>
            <a:r>
              <a:rPr lang="pt-BR" dirty="0"/>
              <a:t> </a:t>
            </a:r>
            <a:r>
              <a:rPr lang="pt-BR" dirty="0" err="1"/>
              <a:t>Pattern</a:t>
            </a:r>
            <a:endParaRPr lang="pt-BR" dirty="0"/>
          </a:p>
        </p:txBody>
      </p:sp>
      <p:sp>
        <p:nvSpPr>
          <p:cNvPr id="3" name="Espaço Reservado para Conteúdo 2">
            <a:extLst>
              <a:ext uri="{FF2B5EF4-FFF2-40B4-BE49-F238E27FC236}">
                <a16:creationId xmlns:a16="http://schemas.microsoft.com/office/drawing/2014/main" id="{BC7B665C-E46C-498C-B0A2-CE2C2C65922C}"/>
              </a:ext>
            </a:extLst>
          </p:cNvPr>
          <p:cNvSpPr>
            <a:spLocks noGrp="1"/>
          </p:cNvSpPr>
          <p:nvPr>
            <p:ph idx="1"/>
          </p:nvPr>
        </p:nvSpPr>
        <p:spPr>
          <a:xfrm>
            <a:off x="3869268" y="864108"/>
            <a:ext cx="7315200" cy="1669542"/>
          </a:xfrm>
        </p:spPr>
        <p:txBody>
          <a:bodyPr/>
          <a:lstStyle/>
          <a:p>
            <a:r>
              <a:rPr lang="pt-BR" dirty="0"/>
              <a:t>No método de estratégia, uma classe que precisa rodar um algoritmo conterá uma interface e os algoritmos implementarão essa interface. As implementações dos algoritmos serão injetados na classe que necessita rodar o algoritmo. Com isso, desacoplamos o algoritmo do código que o chama.</a:t>
            </a:r>
          </a:p>
        </p:txBody>
      </p:sp>
    </p:spTree>
    <p:extLst>
      <p:ext uri="{BB962C8B-B14F-4D97-AF65-F5344CB8AC3E}">
        <p14:creationId xmlns:p14="http://schemas.microsoft.com/office/powerpoint/2010/main" val="3058386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A59CED-CEE8-4178-97CE-7214A1D181BD}"/>
              </a:ext>
            </a:extLst>
          </p:cNvPr>
          <p:cNvSpPr>
            <a:spLocks noGrp="1"/>
          </p:cNvSpPr>
          <p:nvPr>
            <p:ph type="title"/>
          </p:nvPr>
        </p:nvSpPr>
        <p:spPr/>
        <p:txBody>
          <a:bodyPr/>
          <a:lstStyle/>
          <a:p>
            <a:r>
              <a:rPr lang="pt-BR" dirty="0" err="1"/>
              <a:t>Adapter</a:t>
            </a:r>
            <a:r>
              <a:rPr lang="pt-BR" dirty="0"/>
              <a:t> </a:t>
            </a:r>
            <a:r>
              <a:rPr lang="pt-BR" dirty="0" err="1"/>
              <a:t>Pattern</a:t>
            </a:r>
            <a:r>
              <a:rPr lang="pt-BR" dirty="0"/>
              <a:t> – </a:t>
            </a:r>
            <a:r>
              <a:rPr lang="pt-BR" dirty="0" err="1"/>
              <a:t>Structural</a:t>
            </a:r>
            <a:r>
              <a:rPr lang="pt-BR" dirty="0"/>
              <a:t> </a:t>
            </a:r>
            <a:r>
              <a:rPr lang="pt-BR" dirty="0" err="1"/>
              <a:t>Pattern</a:t>
            </a:r>
            <a:endParaRPr lang="pt-BR" dirty="0"/>
          </a:p>
        </p:txBody>
      </p:sp>
      <p:sp>
        <p:nvSpPr>
          <p:cNvPr id="3" name="Espaço Reservado para Conteúdo 2">
            <a:extLst>
              <a:ext uri="{FF2B5EF4-FFF2-40B4-BE49-F238E27FC236}">
                <a16:creationId xmlns:a16="http://schemas.microsoft.com/office/drawing/2014/main" id="{BC7B665C-E46C-498C-B0A2-CE2C2C65922C}"/>
              </a:ext>
            </a:extLst>
          </p:cNvPr>
          <p:cNvSpPr>
            <a:spLocks noGrp="1"/>
          </p:cNvSpPr>
          <p:nvPr>
            <p:ph idx="1"/>
          </p:nvPr>
        </p:nvSpPr>
        <p:spPr>
          <a:xfrm>
            <a:off x="3869268" y="864108"/>
            <a:ext cx="7315200" cy="1298067"/>
          </a:xfrm>
        </p:spPr>
        <p:txBody>
          <a:bodyPr/>
          <a:lstStyle/>
          <a:p>
            <a:r>
              <a:rPr lang="pt-BR" dirty="0"/>
              <a:t>O padrão adaptador, como o próprio nome diz, cria uma classe que é responsável por prover uma interface compatível entre o código cliente e a classe que ele deseja invocar.</a:t>
            </a:r>
          </a:p>
          <a:p>
            <a:endParaRPr lang="pt-BR" dirty="0"/>
          </a:p>
        </p:txBody>
      </p:sp>
    </p:spTree>
    <p:extLst>
      <p:ext uri="{BB962C8B-B14F-4D97-AF65-F5344CB8AC3E}">
        <p14:creationId xmlns:p14="http://schemas.microsoft.com/office/powerpoint/2010/main" val="18193440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6000" b="0" i="0" dirty="0">
                <a:solidFill>
                  <a:srgbClr val="E8EAED"/>
                </a:solidFill>
                <a:effectLst/>
                <a:latin typeface="Roboto"/>
              </a:rPr>
              <a:t>Ideias/exemplos de projetos em LabVIEW</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Para abrir a mente</a:t>
            </a:r>
          </a:p>
        </p:txBody>
      </p:sp>
    </p:spTree>
    <p:extLst>
      <p:ext uri="{BB962C8B-B14F-4D97-AF65-F5344CB8AC3E}">
        <p14:creationId xmlns:p14="http://schemas.microsoft.com/office/powerpoint/2010/main" val="37510960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8C4C81-D77A-4475-B3D7-A71F0495CBB4}"/>
              </a:ext>
            </a:extLst>
          </p:cNvPr>
          <p:cNvSpPr>
            <a:spLocks noGrp="1"/>
          </p:cNvSpPr>
          <p:nvPr>
            <p:ph type="title"/>
          </p:nvPr>
        </p:nvSpPr>
        <p:spPr/>
        <p:txBody>
          <a:bodyPr/>
          <a:lstStyle/>
          <a:p>
            <a:r>
              <a:rPr lang="pt-BR" dirty="0" err="1"/>
              <a:t>Simple</a:t>
            </a:r>
            <a:r>
              <a:rPr lang="pt-BR" dirty="0"/>
              <a:t> API</a:t>
            </a:r>
          </a:p>
        </p:txBody>
      </p:sp>
      <p:sp>
        <p:nvSpPr>
          <p:cNvPr id="3" name="Espaço Reservado para Conteúdo 2">
            <a:extLst>
              <a:ext uri="{FF2B5EF4-FFF2-40B4-BE49-F238E27FC236}">
                <a16:creationId xmlns:a16="http://schemas.microsoft.com/office/drawing/2014/main" id="{17B464D6-7131-488F-A6C1-2D843569B194}"/>
              </a:ext>
            </a:extLst>
          </p:cNvPr>
          <p:cNvSpPr>
            <a:spLocks noGrp="1"/>
          </p:cNvSpPr>
          <p:nvPr>
            <p:ph idx="1"/>
          </p:nvPr>
        </p:nvSpPr>
        <p:spPr>
          <a:xfrm>
            <a:off x="3869268" y="864108"/>
            <a:ext cx="7315200" cy="640842"/>
          </a:xfrm>
        </p:spPr>
        <p:txBody>
          <a:bodyPr/>
          <a:lstStyle/>
          <a:p>
            <a:pPr marL="0" indent="0">
              <a:buNone/>
            </a:pPr>
            <a:r>
              <a:rPr lang="pt-BR" dirty="0">
                <a:hlinkClick r:id="rId2"/>
              </a:rPr>
              <a:t>API de Scanner da </a:t>
            </a:r>
            <a:r>
              <a:rPr lang="pt-BR" dirty="0" err="1">
                <a:hlinkClick r:id="rId2"/>
              </a:rPr>
              <a:t>Pepperl</a:t>
            </a:r>
            <a:r>
              <a:rPr lang="pt-BR" dirty="0">
                <a:hlinkClick r:id="rId2"/>
              </a:rPr>
              <a:t> </a:t>
            </a:r>
            <a:r>
              <a:rPr lang="pt-BR" dirty="0" err="1">
                <a:hlinkClick r:id="rId2"/>
              </a:rPr>
              <a:t>Füchs</a:t>
            </a:r>
            <a:endParaRPr lang="pt-BR" dirty="0"/>
          </a:p>
        </p:txBody>
      </p:sp>
      <p:pic>
        <p:nvPicPr>
          <p:cNvPr id="5" name="Imagem 4" descr="Uma imagem contendo Interface gráfica do usuário&#10;&#10;Descrição gerada automaticamente">
            <a:extLst>
              <a:ext uri="{FF2B5EF4-FFF2-40B4-BE49-F238E27FC236}">
                <a16:creationId xmlns:a16="http://schemas.microsoft.com/office/drawing/2014/main" id="{1A5EDEB3-D289-4B65-A508-CEE8668F8ED9}"/>
              </a:ext>
            </a:extLst>
          </p:cNvPr>
          <p:cNvPicPr>
            <a:picLocks noChangeAspect="1"/>
          </p:cNvPicPr>
          <p:nvPr/>
        </p:nvPicPr>
        <p:blipFill>
          <a:blip r:embed="rId3"/>
          <a:stretch>
            <a:fillRect/>
          </a:stretch>
        </p:blipFill>
        <p:spPr>
          <a:xfrm>
            <a:off x="3562350" y="2043112"/>
            <a:ext cx="7919357" cy="2771775"/>
          </a:xfrm>
          <a:prstGeom prst="rect">
            <a:avLst/>
          </a:prstGeom>
        </p:spPr>
      </p:pic>
    </p:spTree>
    <p:extLst>
      <p:ext uri="{BB962C8B-B14F-4D97-AF65-F5344CB8AC3E}">
        <p14:creationId xmlns:p14="http://schemas.microsoft.com/office/powerpoint/2010/main" val="36142105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BC3AF8-8D5D-4ADC-AE33-9DB29BA042B8}"/>
              </a:ext>
            </a:extLst>
          </p:cNvPr>
          <p:cNvSpPr>
            <a:spLocks noGrp="1"/>
          </p:cNvSpPr>
          <p:nvPr>
            <p:ph type="title"/>
          </p:nvPr>
        </p:nvSpPr>
        <p:spPr/>
        <p:txBody>
          <a:bodyPr/>
          <a:lstStyle/>
          <a:p>
            <a:r>
              <a:rPr lang="pt-BR" dirty="0"/>
              <a:t>Console </a:t>
            </a:r>
            <a:r>
              <a:rPr lang="pt-BR" dirty="0" err="1"/>
              <a:t>Wrapper</a:t>
            </a:r>
            <a:r>
              <a:rPr lang="pt-BR" dirty="0"/>
              <a:t> API</a:t>
            </a:r>
          </a:p>
        </p:txBody>
      </p:sp>
      <p:sp>
        <p:nvSpPr>
          <p:cNvPr id="3" name="Espaço Reservado para Conteúdo 2">
            <a:extLst>
              <a:ext uri="{FF2B5EF4-FFF2-40B4-BE49-F238E27FC236}">
                <a16:creationId xmlns:a16="http://schemas.microsoft.com/office/drawing/2014/main" id="{FCF07650-0D9E-42CA-8199-C2A3A7FAA3C8}"/>
              </a:ext>
            </a:extLst>
          </p:cNvPr>
          <p:cNvSpPr>
            <a:spLocks noGrp="1"/>
          </p:cNvSpPr>
          <p:nvPr>
            <p:ph idx="1"/>
          </p:nvPr>
        </p:nvSpPr>
        <p:spPr>
          <a:xfrm>
            <a:off x="3869268" y="864108"/>
            <a:ext cx="7315200" cy="697992"/>
          </a:xfrm>
        </p:spPr>
        <p:txBody>
          <a:bodyPr/>
          <a:lstStyle/>
          <a:p>
            <a:pPr marL="0" indent="0">
              <a:buNone/>
            </a:pPr>
            <a:r>
              <a:rPr lang="pt-BR" dirty="0">
                <a:hlinkClick r:id="rId2"/>
              </a:rPr>
              <a:t>Projeto </a:t>
            </a:r>
            <a:r>
              <a:rPr lang="pt-BR" dirty="0">
                <a:hlinkClick r:id="rId2"/>
              </a:rPr>
              <a:t>de Console </a:t>
            </a:r>
            <a:r>
              <a:rPr lang="pt-BR" dirty="0" err="1">
                <a:hlinkClick r:id="rId2"/>
              </a:rPr>
              <a:t>Wrapper</a:t>
            </a:r>
            <a:r>
              <a:rPr lang="pt-BR" dirty="0">
                <a:hlinkClick r:id="rId2"/>
              </a:rPr>
              <a:t>.</a:t>
            </a:r>
            <a:endParaRPr lang="pt-BR" dirty="0"/>
          </a:p>
        </p:txBody>
      </p:sp>
      <p:pic>
        <p:nvPicPr>
          <p:cNvPr id="5" name="Imagem 4" descr="Uma imagem contendo Texto&#10;&#10;Descrição gerada automaticamente">
            <a:extLst>
              <a:ext uri="{FF2B5EF4-FFF2-40B4-BE49-F238E27FC236}">
                <a16:creationId xmlns:a16="http://schemas.microsoft.com/office/drawing/2014/main" id="{738A3615-BF93-4B2B-B34E-382E01806C31}"/>
              </a:ext>
            </a:extLst>
          </p:cNvPr>
          <p:cNvPicPr>
            <a:picLocks noChangeAspect="1"/>
          </p:cNvPicPr>
          <p:nvPr/>
        </p:nvPicPr>
        <p:blipFill>
          <a:blip r:embed="rId3"/>
          <a:stretch>
            <a:fillRect/>
          </a:stretch>
        </p:blipFill>
        <p:spPr>
          <a:xfrm>
            <a:off x="5315341" y="3781598"/>
            <a:ext cx="5121815" cy="2330620"/>
          </a:xfrm>
          <a:prstGeom prst="rect">
            <a:avLst/>
          </a:prstGeom>
        </p:spPr>
      </p:pic>
      <p:pic>
        <p:nvPicPr>
          <p:cNvPr id="7" name="Imagem 6" descr="Diagrama&#10;&#10;Descrição gerada automaticamente">
            <a:extLst>
              <a:ext uri="{FF2B5EF4-FFF2-40B4-BE49-F238E27FC236}">
                <a16:creationId xmlns:a16="http://schemas.microsoft.com/office/drawing/2014/main" id="{FBE07758-5E32-4BFA-A7D7-655E2C710CF5}"/>
              </a:ext>
            </a:extLst>
          </p:cNvPr>
          <p:cNvPicPr>
            <a:picLocks noChangeAspect="1"/>
          </p:cNvPicPr>
          <p:nvPr/>
        </p:nvPicPr>
        <p:blipFill>
          <a:blip r:embed="rId4"/>
          <a:stretch>
            <a:fillRect/>
          </a:stretch>
        </p:blipFill>
        <p:spPr>
          <a:xfrm>
            <a:off x="5603552" y="1762038"/>
            <a:ext cx="2648320" cy="1238423"/>
          </a:xfrm>
          <a:prstGeom prst="rect">
            <a:avLst/>
          </a:prstGeom>
        </p:spPr>
      </p:pic>
      <p:sp>
        <p:nvSpPr>
          <p:cNvPr id="18" name="Trapezoide 17">
            <a:extLst>
              <a:ext uri="{FF2B5EF4-FFF2-40B4-BE49-F238E27FC236}">
                <a16:creationId xmlns:a16="http://schemas.microsoft.com/office/drawing/2014/main" id="{76A13738-4167-4311-ABB5-46D9CD8EF60E}"/>
              </a:ext>
            </a:extLst>
          </p:cNvPr>
          <p:cNvSpPr/>
          <p:nvPr/>
        </p:nvSpPr>
        <p:spPr>
          <a:xfrm>
            <a:off x="6138280" y="2630044"/>
            <a:ext cx="3558540" cy="1390650"/>
          </a:xfrm>
          <a:custGeom>
            <a:avLst/>
            <a:gdLst>
              <a:gd name="connsiteX0" fmla="*/ 0 w 2304494"/>
              <a:gd name="connsiteY0" fmla="*/ 1514475 h 1514475"/>
              <a:gd name="connsiteX1" fmla="*/ 378619 w 2304494"/>
              <a:gd name="connsiteY1" fmla="*/ 0 h 1514475"/>
              <a:gd name="connsiteX2" fmla="*/ 1925875 w 2304494"/>
              <a:gd name="connsiteY2" fmla="*/ 0 h 1514475"/>
              <a:gd name="connsiteX3" fmla="*/ 2304494 w 2304494"/>
              <a:gd name="connsiteY3" fmla="*/ 1514475 h 1514475"/>
              <a:gd name="connsiteX4" fmla="*/ 0 w 2304494"/>
              <a:gd name="connsiteY4" fmla="*/ 1514475 h 1514475"/>
              <a:gd name="connsiteX0" fmla="*/ 0 w 4885769"/>
              <a:gd name="connsiteY0" fmla="*/ 1514475 h 1514475"/>
              <a:gd name="connsiteX1" fmla="*/ 378619 w 4885769"/>
              <a:gd name="connsiteY1" fmla="*/ 0 h 1514475"/>
              <a:gd name="connsiteX2" fmla="*/ 1925875 w 4885769"/>
              <a:gd name="connsiteY2" fmla="*/ 0 h 1514475"/>
              <a:gd name="connsiteX3" fmla="*/ 4885769 w 4885769"/>
              <a:gd name="connsiteY3" fmla="*/ 1485900 h 1514475"/>
              <a:gd name="connsiteX4" fmla="*/ 0 w 4885769"/>
              <a:gd name="connsiteY4" fmla="*/ 1514475 h 1514475"/>
              <a:gd name="connsiteX0" fmla="*/ 0 w 4885769"/>
              <a:gd name="connsiteY0" fmla="*/ 1514475 h 1514475"/>
              <a:gd name="connsiteX1" fmla="*/ 378619 w 4885769"/>
              <a:gd name="connsiteY1" fmla="*/ 0 h 1514475"/>
              <a:gd name="connsiteX2" fmla="*/ 2221150 w 4885769"/>
              <a:gd name="connsiteY2" fmla="*/ 123825 h 1514475"/>
              <a:gd name="connsiteX3" fmla="*/ 4885769 w 4885769"/>
              <a:gd name="connsiteY3" fmla="*/ 1485900 h 1514475"/>
              <a:gd name="connsiteX4" fmla="*/ 0 w 4885769"/>
              <a:gd name="connsiteY4" fmla="*/ 1514475 h 1514475"/>
              <a:gd name="connsiteX0" fmla="*/ 0 w 4885769"/>
              <a:gd name="connsiteY0" fmla="*/ 1390650 h 1390650"/>
              <a:gd name="connsiteX1" fmla="*/ 1807369 w 4885769"/>
              <a:gd name="connsiteY1" fmla="*/ 28575 h 1390650"/>
              <a:gd name="connsiteX2" fmla="*/ 2221150 w 4885769"/>
              <a:gd name="connsiteY2" fmla="*/ 0 h 1390650"/>
              <a:gd name="connsiteX3" fmla="*/ 4885769 w 4885769"/>
              <a:gd name="connsiteY3" fmla="*/ 1362075 h 1390650"/>
              <a:gd name="connsiteX4" fmla="*/ 0 w 4885769"/>
              <a:gd name="connsiteY4" fmla="*/ 1390650 h 1390650"/>
              <a:gd name="connsiteX0" fmla="*/ 0 w 4885769"/>
              <a:gd name="connsiteY0" fmla="*/ 1390650 h 1390650"/>
              <a:gd name="connsiteX1" fmla="*/ 1864519 w 4885769"/>
              <a:gd name="connsiteY1" fmla="*/ 9525 h 1390650"/>
              <a:gd name="connsiteX2" fmla="*/ 2221150 w 4885769"/>
              <a:gd name="connsiteY2" fmla="*/ 0 h 1390650"/>
              <a:gd name="connsiteX3" fmla="*/ 4885769 w 4885769"/>
              <a:gd name="connsiteY3" fmla="*/ 1362075 h 1390650"/>
              <a:gd name="connsiteX4" fmla="*/ 0 w 4885769"/>
              <a:gd name="connsiteY4" fmla="*/ 1390650 h 1390650"/>
              <a:gd name="connsiteX0" fmla="*/ 0 w 4885769"/>
              <a:gd name="connsiteY0" fmla="*/ 1390650 h 1390650"/>
              <a:gd name="connsiteX1" fmla="*/ 1876425 w 4885769"/>
              <a:gd name="connsiteY1" fmla="*/ 0 h 1390650"/>
              <a:gd name="connsiteX2" fmla="*/ 2221150 w 4885769"/>
              <a:gd name="connsiteY2" fmla="*/ 0 h 1390650"/>
              <a:gd name="connsiteX3" fmla="*/ 4885769 w 4885769"/>
              <a:gd name="connsiteY3" fmla="*/ 1362075 h 1390650"/>
              <a:gd name="connsiteX4" fmla="*/ 0 w 4885769"/>
              <a:gd name="connsiteY4" fmla="*/ 1390650 h 139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5769" h="1390650">
                <a:moveTo>
                  <a:pt x="0" y="1390650"/>
                </a:moveTo>
                <a:lnTo>
                  <a:pt x="1876425" y="0"/>
                </a:lnTo>
                <a:lnTo>
                  <a:pt x="2221150" y="0"/>
                </a:lnTo>
                <a:lnTo>
                  <a:pt x="4885769" y="1362075"/>
                </a:lnTo>
                <a:lnTo>
                  <a:pt x="0" y="139065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7891720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9CE250-8263-4704-BC0B-84467698E546}"/>
              </a:ext>
            </a:extLst>
          </p:cNvPr>
          <p:cNvSpPr>
            <a:spLocks noGrp="1"/>
          </p:cNvSpPr>
          <p:nvPr>
            <p:ph type="title"/>
          </p:nvPr>
        </p:nvSpPr>
        <p:spPr/>
        <p:txBody>
          <a:bodyPr/>
          <a:lstStyle/>
          <a:p>
            <a:r>
              <a:rPr lang="pt-BR" dirty="0"/>
              <a:t>Hardware/Test </a:t>
            </a:r>
            <a:r>
              <a:rPr lang="pt-BR" dirty="0" err="1"/>
              <a:t>Abstraction</a:t>
            </a:r>
            <a:r>
              <a:rPr lang="pt-BR" dirty="0"/>
              <a:t> </a:t>
            </a:r>
            <a:r>
              <a:rPr lang="pt-BR" dirty="0" err="1"/>
              <a:t>Layer</a:t>
            </a:r>
            <a:endParaRPr lang="pt-BR" dirty="0"/>
          </a:p>
        </p:txBody>
      </p:sp>
      <p:sp>
        <p:nvSpPr>
          <p:cNvPr id="3" name="Espaço Reservado para Conteúdo 2">
            <a:extLst>
              <a:ext uri="{FF2B5EF4-FFF2-40B4-BE49-F238E27FC236}">
                <a16:creationId xmlns:a16="http://schemas.microsoft.com/office/drawing/2014/main" id="{D2EFEA87-DC31-4F05-A6CF-72B2929A919D}"/>
              </a:ext>
            </a:extLst>
          </p:cNvPr>
          <p:cNvSpPr>
            <a:spLocks noGrp="1"/>
          </p:cNvSpPr>
          <p:nvPr>
            <p:ph idx="1"/>
          </p:nvPr>
        </p:nvSpPr>
        <p:spPr>
          <a:xfrm>
            <a:off x="3869268" y="864108"/>
            <a:ext cx="7315200" cy="598932"/>
          </a:xfrm>
        </p:spPr>
        <p:txBody>
          <a:bodyPr/>
          <a:lstStyle/>
          <a:p>
            <a:r>
              <a:rPr lang="pt-BR" dirty="0" err="1"/>
              <a:t>Automated</a:t>
            </a:r>
            <a:r>
              <a:rPr lang="pt-BR" dirty="0"/>
              <a:t> </a:t>
            </a:r>
            <a:r>
              <a:rPr lang="pt-BR" dirty="0" err="1"/>
              <a:t>Controller</a:t>
            </a:r>
            <a:r>
              <a:rPr lang="pt-BR" dirty="0"/>
              <a:t> </a:t>
            </a:r>
            <a:r>
              <a:rPr lang="pt-BR" dirty="0" err="1"/>
              <a:t>Abstraction</a:t>
            </a:r>
            <a:endParaRPr lang="pt-BR" dirty="0"/>
          </a:p>
        </p:txBody>
      </p:sp>
      <p:pic>
        <p:nvPicPr>
          <p:cNvPr id="5" name="Imagem 4">
            <a:extLst>
              <a:ext uri="{FF2B5EF4-FFF2-40B4-BE49-F238E27FC236}">
                <a16:creationId xmlns:a16="http://schemas.microsoft.com/office/drawing/2014/main" id="{E3FCE8EC-4A56-4F90-B40C-5E04E9598AC9}"/>
              </a:ext>
            </a:extLst>
          </p:cNvPr>
          <p:cNvPicPr>
            <a:picLocks noChangeAspect="1"/>
          </p:cNvPicPr>
          <p:nvPr/>
        </p:nvPicPr>
        <p:blipFill>
          <a:blip r:embed="rId3"/>
          <a:stretch>
            <a:fillRect/>
          </a:stretch>
        </p:blipFill>
        <p:spPr>
          <a:xfrm>
            <a:off x="3753209" y="2256809"/>
            <a:ext cx="7547318" cy="2335237"/>
          </a:xfrm>
          <a:prstGeom prst="rect">
            <a:avLst/>
          </a:prstGeom>
        </p:spPr>
      </p:pic>
    </p:spTree>
    <p:extLst>
      <p:ext uri="{BB962C8B-B14F-4D97-AF65-F5344CB8AC3E}">
        <p14:creationId xmlns:p14="http://schemas.microsoft.com/office/powerpoint/2010/main" val="14159196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6000" b="0" i="0" dirty="0">
                <a:solidFill>
                  <a:srgbClr val="E8EAED"/>
                </a:solidFill>
                <a:effectLst/>
                <a:latin typeface="Roboto"/>
              </a:rPr>
              <a:t>Conclusão</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O quê eu tiro disso tudo?</a:t>
            </a:r>
          </a:p>
        </p:txBody>
      </p:sp>
    </p:spTree>
    <p:extLst>
      <p:ext uri="{BB962C8B-B14F-4D97-AF65-F5344CB8AC3E}">
        <p14:creationId xmlns:p14="http://schemas.microsoft.com/office/powerpoint/2010/main" val="29979323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4FEAA0-B27F-4831-AF26-CE9E2BA7CB5D}"/>
              </a:ext>
            </a:extLst>
          </p:cNvPr>
          <p:cNvSpPr>
            <a:spLocks noGrp="1"/>
          </p:cNvSpPr>
          <p:nvPr>
            <p:ph type="title"/>
          </p:nvPr>
        </p:nvSpPr>
        <p:spPr/>
        <p:txBody>
          <a:bodyPr/>
          <a:lstStyle/>
          <a:p>
            <a:endParaRPr lang="pt-BR"/>
          </a:p>
        </p:txBody>
      </p:sp>
      <p:sp>
        <p:nvSpPr>
          <p:cNvPr id="3" name="Espaço Reservado para Conteúdo 2">
            <a:extLst>
              <a:ext uri="{FF2B5EF4-FFF2-40B4-BE49-F238E27FC236}">
                <a16:creationId xmlns:a16="http://schemas.microsoft.com/office/drawing/2014/main" id="{926645F9-785C-431C-A8E9-7A59A228A78D}"/>
              </a:ext>
            </a:extLst>
          </p:cNvPr>
          <p:cNvSpPr>
            <a:spLocks noGrp="1"/>
          </p:cNvSpPr>
          <p:nvPr>
            <p:ph idx="1"/>
          </p:nvPr>
        </p:nvSpPr>
        <p:spPr/>
        <p:txBody>
          <a:bodyPr>
            <a:normAutofit/>
          </a:bodyPr>
          <a:lstStyle/>
          <a:p>
            <a:r>
              <a:rPr lang="pt-BR" dirty="0"/>
              <a:t>Orientação a objetos não é um bicho de sete cabeças, mas também não é algo trivial. Uma vez que aprender algum conceito, tente colocar em prática. Não se preocupe se seu design de classes não está prefeito, apenas pratique no início. Não adicione OOP em todas as partes do seu projeto, comece com apenas alguma parte dele e depois vá vendo o que vale a pena ser convertido em OOP. Pare de tratar projeto em OOP como você trata um projeto clássico em LabVIEW, pois a quantidade de Vis sempre vai ser maior e você pode se assustar. No entanto, a grande maioria dos Vis serão gerados por script.</a:t>
            </a:r>
          </a:p>
          <a:p>
            <a:r>
              <a:rPr lang="pt-BR" dirty="0"/>
              <a:t>LabVIEW OOP te dá um grande nível de customização e proteção aos dados da classe, te forçando a seguir algumas boas práticas, como modularização e encapsulamento.</a:t>
            </a:r>
          </a:p>
          <a:p>
            <a:r>
              <a:rPr lang="pt-BR" dirty="0"/>
              <a:t>Há ferramentas que vão te auxiliar na geração dos métodos.</a:t>
            </a:r>
          </a:p>
          <a:p>
            <a:r>
              <a:rPr lang="pt-BR" dirty="0"/>
              <a:t>UML é muito importante para a parte de modelagem orientada à objetos. Sempre considere utilizá-las.</a:t>
            </a:r>
          </a:p>
        </p:txBody>
      </p:sp>
    </p:spTree>
    <p:extLst>
      <p:ext uri="{BB962C8B-B14F-4D97-AF65-F5344CB8AC3E}">
        <p14:creationId xmlns:p14="http://schemas.microsoft.com/office/powerpoint/2010/main" val="8914779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6000" b="0" i="0" dirty="0">
                <a:solidFill>
                  <a:srgbClr val="E8EAED"/>
                </a:solidFill>
                <a:effectLst/>
                <a:latin typeface="Roboto"/>
              </a:rPr>
              <a:t>Referencias de Estudo</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Para aprofundar o conhecimento</a:t>
            </a:r>
          </a:p>
        </p:txBody>
      </p:sp>
    </p:spTree>
    <p:extLst>
      <p:ext uri="{BB962C8B-B14F-4D97-AF65-F5344CB8AC3E}">
        <p14:creationId xmlns:p14="http://schemas.microsoft.com/office/powerpoint/2010/main" val="3347397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0599FC-947E-444C-B083-534537638975}"/>
              </a:ext>
            </a:extLst>
          </p:cNvPr>
          <p:cNvSpPr>
            <a:spLocks noGrp="1"/>
          </p:cNvSpPr>
          <p:nvPr>
            <p:ph type="title"/>
          </p:nvPr>
        </p:nvSpPr>
        <p:spPr>
          <a:xfrm>
            <a:off x="252919" y="1123837"/>
            <a:ext cx="2947482" cy="4601183"/>
          </a:xfrm>
        </p:spPr>
        <p:txBody>
          <a:bodyPr>
            <a:normAutofit/>
          </a:bodyPr>
          <a:lstStyle/>
          <a:p>
            <a:r>
              <a:rPr lang="pt-BR" dirty="0"/>
              <a:t>Quem sou eu?</a:t>
            </a:r>
          </a:p>
        </p:txBody>
      </p:sp>
      <p:sp>
        <p:nvSpPr>
          <p:cNvPr id="3" name="Espaço Reservado para Conteúdo 2">
            <a:extLst>
              <a:ext uri="{FF2B5EF4-FFF2-40B4-BE49-F238E27FC236}">
                <a16:creationId xmlns:a16="http://schemas.microsoft.com/office/drawing/2014/main" id="{97EC7FD0-D272-4AFC-810A-2F4E3B894EE6}"/>
              </a:ext>
            </a:extLst>
          </p:cNvPr>
          <p:cNvSpPr>
            <a:spLocks noGrp="1"/>
          </p:cNvSpPr>
          <p:nvPr>
            <p:ph idx="1"/>
          </p:nvPr>
        </p:nvSpPr>
        <p:spPr>
          <a:xfrm>
            <a:off x="3869267" y="864108"/>
            <a:ext cx="3585891" cy="5120640"/>
          </a:xfrm>
        </p:spPr>
        <p:txBody>
          <a:bodyPr>
            <a:normAutofit/>
          </a:bodyPr>
          <a:lstStyle/>
          <a:p>
            <a:pPr marL="0" indent="0">
              <a:buNone/>
            </a:pPr>
            <a:r>
              <a:rPr lang="pt-BR" dirty="0">
                <a:latin typeface="Roboto"/>
              </a:rPr>
              <a:t>Felipe Flores</a:t>
            </a:r>
          </a:p>
          <a:p>
            <a:endParaRPr lang="pt-BR" dirty="0">
              <a:latin typeface="Roboto"/>
            </a:endParaRPr>
          </a:p>
          <a:p>
            <a:r>
              <a:rPr lang="pt-BR" dirty="0">
                <a:latin typeface="Roboto"/>
              </a:rPr>
              <a:t>Engenheiro de Controle e Automação pelo </a:t>
            </a:r>
            <a:r>
              <a:rPr lang="pt-BR" dirty="0" err="1">
                <a:latin typeface="Roboto"/>
              </a:rPr>
              <a:t>Insituto</a:t>
            </a:r>
            <a:r>
              <a:rPr lang="pt-BR" dirty="0">
                <a:latin typeface="Roboto"/>
              </a:rPr>
              <a:t> Federal de Educação, Ciência e Tecnologia de São Paulo (IFSP) e Especialista em Engenharia de Software pela Universidade São Judas Tadeu. </a:t>
            </a:r>
          </a:p>
          <a:p>
            <a:r>
              <a:rPr lang="pt-BR" dirty="0">
                <a:latin typeface="Roboto"/>
              </a:rPr>
              <a:t>Engenheiro de Suporte Técnico </a:t>
            </a:r>
            <a:r>
              <a:rPr lang="pt-BR" dirty="0" err="1">
                <a:latin typeface="Roboto"/>
              </a:rPr>
              <a:t>Senior</a:t>
            </a:r>
            <a:r>
              <a:rPr lang="pt-BR" dirty="0">
                <a:latin typeface="Roboto"/>
              </a:rPr>
              <a:t>.</a:t>
            </a:r>
          </a:p>
          <a:p>
            <a:r>
              <a:rPr lang="pt-BR" dirty="0">
                <a:latin typeface="Roboto"/>
              </a:rPr>
              <a:t>Encantado por </a:t>
            </a:r>
            <a:r>
              <a:rPr lang="pt-BR" b="1" dirty="0">
                <a:latin typeface="Roboto"/>
              </a:rPr>
              <a:t>Software</a:t>
            </a:r>
            <a:r>
              <a:rPr lang="pt-BR" dirty="0">
                <a:latin typeface="Roboto"/>
              </a:rPr>
              <a:t>!</a:t>
            </a:r>
          </a:p>
          <a:p>
            <a:r>
              <a:rPr lang="pt-BR" dirty="0">
                <a:latin typeface="Roboto"/>
              </a:rPr>
              <a:t>Interessado por OOP.</a:t>
            </a:r>
            <a:br>
              <a:rPr lang="pt-BR" dirty="0"/>
            </a:br>
            <a:endParaRPr lang="pt-BR" dirty="0"/>
          </a:p>
        </p:txBody>
      </p:sp>
      <p:pic>
        <p:nvPicPr>
          <p:cNvPr id="5" name="Imagem 4">
            <a:extLst>
              <a:ext uri="{FF2B5EF4-FFF2-40B4-BE49-F238E27FC236}">
                <a16:creationId xmlns:a16="http://schemas.microsoft.com/office/drawing/2014/main" id="{FF7FFBA6-FC46-4B9C-9E38-3E06511B76C6}"/>
              </a:ext>
            </a:extLst>
          </p:cNvPr>
          <p:cNvPicPr>
            <a:picLocks noChangeAspect="1"/>
          </p:cNvPicPr>
          <p:nvPr/>
        </p:nvPicPr>
        <p:blipFill>
          <a:blip r:embed="rId3"/>
          <a:srcRect t="877" b="877"/>
          <a:stretch/>
        </p:blipFill>
        <p:spPr>
          <a:xfrm>
            <a:off x="7818120" y="758952"/>
            <a:ext cx="3617432" cy="5330952"/>
          </a:xfrm>
          <a:prstGeom prst="rect">
            <a:avLst/>
          </a:prstGeom>
        </p:spPr>
      </p:pic>
    </p:spTree>
    <p:extLst>
      <p:ext uri="{BB962C8B-B14F-4D97-AF65-F5344CB8AC3E}">
        <p14:creationId xmlns:p14="http://schemas.microsoft.com/office/powerpoint/2010/main" val="15766237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6F4907-96BC-4900-A1D4-95F775A72953}"/>
              </a:ext>
            </a:extLst>
          </p:cNvPr>
          <p:cNvSpPr>
            <a:spLocks noGrp="1"/>
          </p:cNvSpPr>
          <p:nvPr>
            <p:ph type="title"/>
          </p:nvPr>
        </p:nvSpPr>
        <p:spPr/>
        <p:txBody>
          <a:bodyPr/>
          <a:lstStyle/>
          <a:p>
            <a:r>
              <a:rPr lang="pt-BR" dirty="0"/>
              <a:t>Por onde começar a estudar?</a:t>
            </a:r>
          </a:p>
        </p:txBody>
      </p:sp>
      <p:sp>
        <p:nvSpPr>
          <p:cNvPr id="3" name="Espaço Reservado para Conteúdo 2">
            <a:extLst>
              <a:ext uri="{FF2B5EF4-FFF2-40B4-BE49-F238E27FC236}">
                <a16:creationId xmlns:a16="http://schemas.microsoft.com/office/drawing/2014/main" id="{39CDAA4E-C190-44D4-825C-79E8D3C793F0}"/>
              </a:ext>
            </a:extLst>
          </p:cNvPr>
          <p:cNvSpPr>
            <a:spLocks noGrp="1"/>
          </p:cNvSpPr>
          <p:nvPr>
            <p:ph idx="1"/>
          </p:nvPr>
        </p:nvSpPr>
        <p:spPr/>
        <p:txBody>
          <a:bodyPr/>
          <a:lstStyle/>
          <a:p>
            <a:r>
              <a:rPr lang="pt-BR" dirty="0"/>
              <a:t>Livro OOP e Design </a:t>
            </a:r>
            <a:r>
              <a:rPr lang="pt-BR" dirty="0" err="1"/>
              <a:t>Patterns</a:t>
            </a:r>
            <a:r>
              <a:rPr lang="pt-BR" dirty="0"/>
              <a:t> Heads </a:t>
            </a:r>
            <a:r>
              <a:rPr lang="pt-BR" dirty="0" err="1"/>
              <a:t>First</a:t>
            </a:r>
            <a:endParaRPr lang="pt-BR" dirty="0"/>
          </a:p>
          <a:p>
            <a:r>
              <a:rPr lang="pt-BR" dirty="0" err="1"/>
              <a:t>GoF</a:t>
            </a:r>
            <a:r>
              <a:rPr lang="pt-BR" dirty="0"/>
              <a:t> Design </a:t>
            </a:r>
            <a:r>
              <a:rPr lang="pt-BR" dirty="0" err="1"/>
              <a:t>Patterns</a:t>
            </a:r>
            <a:r>
              <a:rPr lang="pt-BR" dirty="0"/>
              <a:t> - </a:t>
            </a:r>
            <a:r>
              <a:rPr lang="en-US" dirty="0"/>
              <a:t>elements of reusable object-oriented software</a:t>
            </a:r>
          </a:p>
          <a:p>
            <a:r>
              <a:rPr lang="en-US" dirty="0"/>
              <a:t>SOLID Principles</a:t>
            </a:r>
          </a:p>
          <a:p>
            <a:r>
              <a:rPr lang="en-US" dirty="0" err="1"/>
              <a:t>Refactoring.guru</a:t>
            </a:r>
            <a:endParaRPr lang="en-US" dirty="0"/>
          </a:p>
          <a:p>
            <a:r>
              <a:rPr lang="en-US" dirty="0"/>
              <a:t>UML – Class Diagrams, Sequence Diagrams, Use Case Diagrams.</a:t>
            </a:r>
            <a:endParaRPr lang="pt-BR" dirty="0"/>
          </a:p>
          <a:p>
            <a:endParaRPr lang="pt-BR" dirty="0"/>
          </a:p>
        </p:txBody>
      </p:sp>
    </p:spTree>
    <p:extLst>
      <p:ext uri="{BB962C8B-B14F-4D97-AF65-F5344CB8AC3E}">
        <p14:creationId xmlns:p14="http://schemas.microsoft.com/office/powerpoint/2010/main" val="38535754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5" name="Rectangle 24">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FE387339-7242-4B0D-B534-4F8B21B809B3}"/>
              </a:ext>
            </a:extLst>
          </p:cNvPr>
          <p:cNvSpPr>
            <a:spLocks noGrp="1"/>
          </p:cNvSpPr>
          <p:nvPr>
            <p:ph type="title"/>
          </p:nvPr>
        </p:nvSpPr>
        <p:spPr>
          <a:xfrm>
            <a:off x="3722622" y="1298448"/>
            <a:ext cx="7187529" cy="2951819"/>
          </a:xfrm>
        </p:spPr>
        <p:txBody>
          <a:bodyPr vert="horz" lIns="91440" tIns="45720" rIns="91440" bIns="45720" rtlCol="0" anchor="b">
            <a:normAutofit/>
          </a:bodyPr>
          <a:lstStyle/>
          <a:p>
            <a:r>
              <a:rPr lang="en-US" sz="5800" spc="-100" dirty="0" err="1"/>
              <a:t>Perguntas</a:t>
            </a:r>
            <a:r>
              <a:rPr lang="en-US" sz="5800" spc="-100" dirty="0"/>
              <a:t>?</a:t>
            </a:r>
          </a:p>
        </p:txBody>
      </p:sp>
      <p:sp>
        <p:nvSpPr>
          <p:cNvPr id="31" name="Rectangle 30">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478039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2" name="Rectangle 11">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1598DFAE-62DE-4C2A-81B5-CC85D0124F95}"/>
              </a:ext>
            </a:extLst>
          </p:cNvPr>
          <p:cNvSpPr>
            <a:spLocks noGrp="1"/>
          </p:cNvSpPr>
          <p:nvPr>
            <p:ph type="title"/>
          </p:nvPr>
        </p:nvSpPr>
        <p:spPr>
          <a:xfrm>
            <a:off x="3722622" y="1298448"/>
            <a:ext cx="7187529" cy="2951819"/>
          </a:xfrm>
        </p:spPr>
        <p:txBody>
          <a:bodyPr vert="horz" lIns="91440" tIns="45720" rIns="91440" bIns="45720" rtlCol="0" anchor="b">
            <a:normAutofit/>
          </a:bodyPr>
          <a:lstStyle/>
          <a:p>
            <a:r>
              <a:rPr lang="en-US" sz="5800" spc="-100" dirty="0" err="1"/>
              <a:t>Obrigado</a:t>
            </a:r>
            <a:r>
              <a:rPr lang="en-US" sz="5800" spc="-100" dirty="0"/>
              <a:t>!</a:t>
            </a:r>
          </a:p>
        </p:txBody>
      </p:sp>
      <p:sp>
        <p:nvSpPr>
          <p:cNvPr id="18" name="Rectangle 17">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8554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6A1CF2-69B6-4285-BE75-8D127E12B8A6}"/>
              </a:ext>
            </a:extLst>
          </p:cNvPr>
          <p:cNvSpPr>
            <a:spLocks noGrp="1"/>
          </p:cNvSpPr>
          <p:nvPr>
            <p:ph type="title"/>
          </p:nvPr>
        </p:nvSpPr>
        <p:spPr/>
        <p:txBody>
          <a:bodyPr/>
          <a:lstStyle/>
          <a:p>
            <a:r>
              <a:rPr lang="pt-BR" b="0" i="0" dirty="0">
                <a:solidFill>
                  <a:srgbClr val="E8EAED"/>
                </a:solidFill>
                <a:effectLst/>
                <a:latin typeface="Roboto"/>
              </a:rPr>
              <a:t>Objetivo</a:t>
            </a:r>
            <a:endParaRPr lang="pt-BR" dirty="0"/>
          </a:p>
        </p:txBody>
      </p:sp>
      <p:sp>
        <p:nvSpPr>
          <p:cNvPr id="3" name="Espaço Reservado para Conteúdo 2">
            <a:extLst>
              <a:ext uri="{FF2B5EF4-FFF2-40B4-BE49-F238E27FC236}">
                <a16:creationId xmlns:a16="http://schemas.microsoft.com/office/drawing/2014/main" id="{05FCCDDF-D920-40A1-ACE6-42FD1820C7F4}"/>
              </a:ext>
            </a:extLst>
          </p:cNvPr>
          <p:cNvSpPr>
            <a:spLocks noGrp="1"/>
          </p:cNvSpPr>
          <p:nvPr>
            <p:ph idx="1"/>
          </p:nvPr>
        </p:nvSpPr>
        <p:spPr/>
        <p:txBody>
          <a:bodyPr/>
          <a:lstStyle/>
          <a:p>
            <a:pPr marL="0" indent="0">
              <a:buNone/>
            </a:pPr>
            <a:r>
              <a:rPr lang="pt-BR" b="0" i="1" dirty="0">
                <a:solidFill>
                  <a:schemeClr val="tx1"/>
                </a:solidFill>
                <a:effectLst/>
                <a:latin typeface="Roboto"/>
              </a:rPr>
              <a:t>Introdução do conceito, mas com uma abordagem prática em LabVIEW, para que você possa sair daqui com ideias de aplicações.</a:t>
            </a:r>
            <a:endParaRPr lang="pt-BR" i="1" dirty="0">
              <a:solidFill>
                <a:schemeClr val="tx1"/>
              </a:solidFill>
            </a:endParaRPr>
          </a:p>
        </p:txBody>
      </p:sp>
    </p:spTree>
    <p:extLst>
      <p:ext uri="{BB962C8B-B14F-4D97-AF65-F5344CB8AC3E}">
        <p14:creationId xmlns:p14="http://schemas.microsoft.com/office/powerpoint/2010/main" val="2186688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90EB472E-7CA6-4C2D-81E9-CD39A44F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AE0A0486-F672-4FEF-A0A9-E6C3B7E3A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3289875" cy="5334001"/>
          </a:xfrm>
          <a:prstGeom prst="rect">
            <a:avLst/>
          </a:prstGeom>
          <a:solidFill>
            <a:srgbClr val="C8C8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689BC21-5566-4B70-91EA-44B4299CB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1870" y="761999"/>
            <a:ext cx="87903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ítulo 3">
            <a:extLst>
              <a:ext uri="{FF2B5EF4-FFF2-40B4-BE49-F238E27FC236}">
                <a16:creationId xmlns:a16="http://schemas.microsoft.com/office/drawing/2014/main" id="{A4ED288A-6376-401D-BB8E-F308D45B92A1}"/>
              </a:ext>
            </a:extLst>
          </p:cNvPr>
          <p:cNvSpPr>
            <a:spLocks noGrp="1"/>
          </p:cNvSpPr>
          <p:nvPr>
            <p:ph type="ctrTitle"/>
          </p:nvPr>
        </p:nvSpPr>
        <p:spPr>
          <a:xfrm>
            <a:off x="3722622" y="1298448"/>
            <a:ext cx="7187529" cy="2951819"/>
          </a:xfrm>
        </p:spPr>
        <p:txBody>
          <a:bodyPr anchor="b">
            <a:normAutofit/>
          </a:bodyPr>
          <a:lstStyle/>
          <a:p>
            <a:r>
              <a:rPr lang="pt-BR" sz="5800" b="0" i="0" dirty="0">
                <a:effectLst/>
                <a:latin typeface="Roboto"/>
              </a:rPr>
              <a:t>Básico de OOP</a:t>
            </a:r>
            <a:endParaRPr lang="pt-BR" sz="5800" dirty="0"/>
          </a:p>
        </p:txBody>
      </p:sp>
      <p:sp>
        <p:nvSpPr>
          <p:cNvPr id="100" name="Rectangle 99">
            <a:extLst>
              <a:ext uri="{FF2B5EF4-FFF2-40B4-BE49-F238E27FC236}">
                <a16:creationId xmlns:a16="http://schemas.microsoft.com/office/drawing/2014/main" id="{7F1FCE6A-97BC-41EB-809A-50936E0F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00889" y="4684418"/>
            <a:ext cx="8801282" cy="1411582"/>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ítulo 4">
            <a:extLst>
              <a:ext uri="{FF2B5EF4-FFF2-40B4-BE49-F238E27FC236}">
                <a16:creationId xmlns:a16="http://schemas.microsoft.com/office/drawing/2014/main" id="{E9D3AD3D-9E55-488D-A85F-D38BC711B2C4}"/>
              </a:ext>
            </a:extLst>
          </p:cNvPr>
          <p:cNvSpPr>
            <a:spLocks noGrp="1"/>
          </p:cNvSpPr>
          <p:nvPr>
            <p:ph type="subTitle" idx="1"/>
          </p:nvPr>
        </p:nvSpPr>
        <p:spPr>
          <a:xfrm>
            <a:off x="3722622" y="5006151"/>
            <a:ext cx="7187529" cy="768116"/>
          </a:xfrm>
        </p:spPr>
        <p:txBody>
          <a:bodyPr anchor="t">
            <a:normAutofit/>
          </a:bodyPr>
          <a:lstStyle/>
          <a:p>
            <a:r>
              <a:rPr lang="pt-BR" sz="2400" dirty="0">
                <a:solidFill>
                  <a:schemeClr val="accent1"/>
                </a:solidFill>
              </a:rPr>
              <a:t>O mínimo que você precisa saber</a:t>
            </a:r>
          </a:p>
        </p:txBody>
      </p:sp>
    </p:spTree>
    <p:extLst>
      <p:ext uri="{BB962C8B-B14F-4D97-AF65-F5344CB8AC3E}">
        <p14:creationId xmlns:p14="http://schemas.microsoft.com/office/powerpoint/2010/main" val="2843294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ABBB681-F4D2-40F2-ACC3-DE0B4B488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68A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0">
            <a:extLst>
              <a:ext uri="{FF2B5EF4-FFF2-40B4-BE49-F238E27FC236}">
                <a16:creationId xmlns:a16="http://schemas.microsoft.com/office/drawing/2014/main" id="{09388ED0-1FEF-4E11-B488-BD661D1AC1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5847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Mídia Online 3" title="Evolution Of The Desk">
            <a:hlinkClick r:id="" action="ppaction://media"/>
            <a:extLst>
              <a:ext uri="{FF2B5EF4-FFF2-40B4-BE49-F238E27FC236}">
                <a16:creationId xmlns:a16="http://schemas.microsoft.com/office/drawing/2014/main" id="{77C7610C-DA8A-4F96-8A6B-1A07574D6941}"/>
              </a:ext>
            </a:extLst>
          </p:cNvPr>
          <p:cNvPicPr>
            <a:picLocks noGrp="1" noRot="1" noChangeAspect="1"/>
          </p:cNvPicPr>
          <p:nvPr>
            <p:ph idx="1"/>
            <a:videoFile r:link="rId1"/>
          </p:nvPr>
        </p:nvPicPr>
        <p:blipFill>
          <a:blip r:embed="rId4"/>
          <a:stretch>
            <a:fillRect/>
          </a:stretch>
        </p:blipFill>
        <p:spPr>
          <a:xfrm>
            <a:off x="1409820" y="793023"/>
            <a:ext cx="9372360" cy="5271953"/>
          </a:xfrm>
          <a:prstGeom prst="rect">
            <a:avLst/>
          </a:prstGeom>
        </p:spPr>
      </p:pic>
    </p:spTree>
    <p:extLst>
      <p:ext uri="{BB962C8B-B14F-4D97-AF65-F5344CB8AC3E}">
        <p14:creationId xmlns:p14="http://schemas.microsoft.com/office/powerpoint/2010/main" val="2340192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F93AFC-80EF-42A0-BFF7-F585DB2CA10B}"/>
              </a:ext>
            </a:extLst>
          </p:cNvPr>
          <p:cNvSpPr>
            <a:spLocks noGrp="1"/>
          </p:cNvSpPr>
          <p:nvPr>
            <p:ph type="title"/>
          </p:nvPr>
        </p:nvSpPr>
        <p:spPr/>
        <p:txBody>
          <a:bodyPr/>
          <a:lstStyle/>
          <a:p>
            <a:r>
              <a:rPr lang="pt-BR" b="0" i="0" dirty="0">
                <a:solidFill>
                  <a:srgbClr val="E8EAED"/>
                </a:solidFill>
                <a:effectLst/>
                <a:latin typeface="Roboto"/>
              </a:rPr>
              <a:t>Paradigma orientado a objeto e seus pilares</a:t>
            </a:r>
            <a:endParaRPr lang="pt-BR" dirty="0"/>
          </a:p>
        </p:txBody>
      </p:sp>
      <p:pic>
        <p:nvPicPr>
          <p:cNvPr id="5" name="Espaço Reservado para Conteúdo 4">
            <a:extLst>
              <a:ext uri="{FF2B5EF4-FFF2-40B4-BE49-F238E27FC236}">
                <a16:creationId xmlns:a16="http://schemas.microsoft.com/office/drawing/2014/main" id="{998073A6-CFA1-4FFC-A901-CFC4BDDB0C07}"/>
              </a:ext>
            </a:extLst>
          </p:cNvPr>
          <p:cNvPicPr>
            <a:picLocks noGrp="1" noChangeAspect="1"/>
          </p:cNvPicPr>
          <p:nvPr>
            <p:ph idx="1"/>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3719457" y="1123837"/>
            <a:ext cx="1753205" cy="1105013"/>
          </a:xfrm>
        </p:spPr>
      </p:pic>
      <p:pic>
        <p:nvPicPr>
          <p:cNvPr id="9" name="Imagem 8">
            <a:extLst>
              <a:ext uri="{FF2B5EF4-FFF2-40B4-BE49-F238E27FC236}">
                <a16:creationId xmlns:a16="http://schemas.microsoft.com/office/drawing/2014/main" id="{9F7047F9-0EC2-4FB8-8CC0-5A3306B8C02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876" b="89941" l="4280" r="90272">
                        <a14:foregroundMark x1="7782" y1="47929" x2="9339" y2="43195"/>
                        <a14:foregroundMark x1="7393" y1="76923" x2="5058" y2="76923"/>
                        <a14:foregroundMark x1="24125" y1="63905" x2="19455" y2="68639"/>
                        <a14:foregroundMark x1="78210" y1="66272" x2="76265" y2="62130"/>
                        <a14:foregroundMark x1="89105" y1="77515" x2="90272" y2="77515"/>
                        <a14:foregroundMark x1="61479" y1="78107" x2="52918" y2="78698"/>
                        <a14:foregroundMark x1="89883" y1="60947" x2="90272" y2="61538"/>
                        <a14:foregroundMark x1="89494" y1="55030" x2="89494" y2="51479"/>
                        <a14:foregroundMark x1="89494" y1="36095" x2="89883" y2="35503"/>
                      </a14:backgroundRemoval>
                    </a14:imgEffect>
                  </a14:imgLayer>
                </a14:imgProps>
              </a:ext>
            </a:extLst>
          </a:blip>
          <a:stretch>
            <a:fillRect/>
          </a:stretch>
        </p:blipFill>
        <p:spPr>
          <a:xfrm>
            <a:off x="5283700" y="1382228"/>
            <a:ext cx="1624600" cy="1068317"/>
          </a:xfrm>
          <a:prstGeom prst="rect">
            <a:avLst/>
          </a:prstGeom>
        </p:spPr>
      </p:pic>
      <p:pic>
        <p:nvPicPr>
          <p:cNvPr id="11" name="Imagem 10" descr="Diagrama, Esquemático&#10;&#10;Descrição gerada automaticamente">
            <a:extLst>
              <a:ext uri="{FF2B5EF4-FFF2-40B4-BE49-F238E27FC236}">
                <a16:creationId xmlns:a16="http://schemas.microsoft.com/office/drawing/2014/main" id="{CB333E22-0A0E-4838-B679-88F33D9C96FD}"/>
              </a:ext>
            </a:extLst>
          </p:cNvPr>
          <p:cNvPicPr>
            <a:picLocks noChangeAspect="1"/>
          </p:cNvPicPr>
          <p:nvPr/>
        </p:nvPicPr>
        <p:blipFill>
          <a:blip r:embed="rId7"/>
          <a:stretch>
            <a:fillRect/>
          </a:stretch>
        </p:blipFill>
        <p:spPr>
          <a:xfrm>
            <a:off x="7013684" y="1362798"/>
            <a:ext cx="4587648" cy="2580552"/>
          </a:xfrm>
          <a:prstGeom prst="rect">
            <a:avLst/>
          </a:prstGeom>
        </p:spPr>
      </p:pic>
      <p:pic>
        <p:nvPicPr>
          <p:cNvPr id="15" name="Imagem 14" descr="Ícone&#10;&#10;Descrição gerada automaticamente">
            <a:extLst>
              <a:ext uri="{FF2B5EF4-FFF2-40B4-BE49-F238E27FC236}">
                <a16:creationId xmlns:a16="http://schemas.microsoft.com/office/drawing/2014/main" id="{DB532205-3FA8-494D-9641-B356536A1B58}"/>
              </a:ext>
            </a:extLst>
          </p:cNvPr>
          <p:cNvPicPr>
            <a:picLocks noChangeAspect="1"/>
          </p:cNvPicPr>
          <p:nvPr/>
        </p:nvPicPr>
        <p:blipFill>
          <a:blip r:embed="rId8"/>
          <a:stretch>
            <a:fillRect/>
          </a:stretch>
        </p:blipFill>
        <p:spPr>
          <a:xfrm>
            <a:off x="5472662" y="4599734"/>
            <a:ext cx="1267081" cy="1267081"/>
          </a:xfrm>
          <a:prstGeom prst="rect">
            <a:avLst/>
          </a:prstGeom>
        </p:spPr>
      </p:pic>
      <p:pic>
        <p:nvPicPr>
          <p:cNvPr id="17" name="Imagem 16" descr="Interface gráfica do usuário&#10;&#10;Descrição gerada automaticamente">
            <a:extLst>
              <a:ext uri="{FF2B5EF4-FFF2-40B4-BE49-F238E27FC236}">
                <a16:creationId xmlns:a16="http://schemas.microsoft.com/office/drawing/2014/main" id="{B244BC05-0BFD-4929-870A-98191848E2A9}"/>
              </a:ext>
            </a:extLst>
          </p:cNvPr>
          <p:cNvPicPr>
            <a:picLocks noChangeAspect="1"/>
          </p:cNvPicPr>
          <p:nvPr/>
        </p:nvPicPr>
        <p:blipFill>
          <a:blip r:embed="rId9"/>
          <a:stretch>
            <a:fillRect/>
          </a:stretch>
        </p:blipFill>
        <p:spPr>
          <a:xfrm>
            <a:off x="7228467" y="4331255"/>
            <a:ext cx="2063501" cy="1651637"/>
          </a:xfrm>
          <a:prstGeom prst="rect">
            <a:avLst/>
          </a:prstGeom>
        </p:spPr>
      </p:pic>
      <p:pic>
        <p:nvPicPr>
          <p:cNvPr id="19" name="Imagem 18" descr="Uma imagem contendo Interface gráfica do usuário&#10;&#10;Descrição gerada automaticamente">
            <a:extLst>
              <a:ext uri="{FF2B5EF4-FFF2-40B4-BE49-F238E27FC236}">
                <a16:creationId xmlns:a16="http://schemas.microsoft.com/office/drawing/2014/main" id="{44FDF63C-81D6-43DC-8BA7-564072ADDA5D}"/>
              </a:ext>
            </a:extLst>
          </p:cNvPr>
          <p:cNvPicPr>
            <a:picLocks noChangeAspect="1"/>
          </p:cNvPicPr>
          <p:nvPr/>
        </p:nvPicPr>
        <p:blipFill>
          <a:blip r:embed="rId10"/>
          <a:stretch>
            <a:fillRect/>
          </a:stretch>
        </p:blipFill>
        <p:spPr>
          <a:xfrm>
            <a:off x="3719457" y="2182628"/>
            <a:ext cx="1168297" cy="1105014"/>
          </a:xfrm>
          <a:prstGeom prst="rect">
            <a:avLst/>
          </a:prstGeom>
        </p:spPr>
      </p:pic>
      <p:pic>
        <p:nvPicPr>
          <p:cNvPr id="1026" name="Picture 2" descr="RCBI Instrumentos - 34450A - Multímetro Digital Bancada">
            <a:extLst>
              <a:ext uri="{FF2B5EF4-FFF2-40B4-BE49-F238E27FC236}">
                <a16:creationId xmlns:a16="http://schemas.microsoft.com/office/drawing/2014/main" id="{CF135D90-8EE8-4E2B-B527-3920542396F2}"/>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139136" y="2671497"/>
            <a:ext cx="1413098" cy="738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5552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F93AFC-80EF-42A0-BFF7-F585DB2CA10B}"/>
              </a:ext>
            </a:extLst>
          </p:cNvPr>
          <p:cNvSpPr>
            <a:spLocks noGrp="1"/>
          </p:cNvSpPr>
          <p:nvPr>
            <p:ph type="title"/>
          </p:nvPr>
        </p:nvSpPr>
        <p:spPr/>
        <p:txBody>
          <a:bodyPr/>
          <a:lstStyle/>
          <a:p>
            <a:r>
              <a:rPr lang="pt-BR" b="0" i="0" dirty="0">
                <a:solidFill>
                  <a:srgbClr val="E8EAED"/>
                </a:solidFill>
                <a:effectLst/>
                <a:latin typeface="Roboto"/>
              </a:rPr>
              <a:t>Paradigma orientado a objeto e seus pilares</a:t>
            </a:r>
            <a:endParaRPr lang="pt-BR" dirty="0"/>
          </a:p>
        </p:txBody>
      </p:sp>
      <p:sp>
        <p:nvSpPr>
          <p:cNvPr id="4" name="Espaço Reservado para Conteúdo 3">
            <a:extLst>
              <a:ext uri="{FF2B5EF4-FFF2-40B4-BE49-F238E27FC236}">
                <a16:creationId xmlns:a16="http://schemas.microsoft.com/office/drawing/2014/main" id="{7074D022-E6D9-400E-A52E-9F5593EE543B}"/>
              </a:ext>
            </a:extLst>
          </p:cNvPr>
          <p:cNvSpPr>
            <a:spLocks noGrp="1"/>
          </p:cNvSpPr>
          <p:nvPr>
            <p:ph idx="1"/>
          </p:nvPr>
        </p:nvSpPr>
        <p:spPr/>
        <p:txBody>
          <a:bodyPr/>
          <a:lstStyle/>
          <a:p>
            <a:r>
              <a:rPr lang="pt-BR" b="1" dirty="0"/>
              <a:t>Abstração</a:t>
            </a:r>
            <a:r>
              <a:rPr lang="pt-BR" dirty="0"/>
              <a:t> – A lógica de baixo nível (mais complexa) é escondida e fornecida como funções de mais alto nível (mais simples).</a:t>
            </a:r>
          </a:p>
          <a:p>
            <a:r>
              <a:rPr lang="pt-BR" b="1" dirty="0"/>
              <a:t>Polimorfismo</a:t>
            </a:r>
            <a:r>
              <a:rPr lang="pt-BR" dirty="0"/>
              <a:t> – Um mesmo método pode assumir diferentes “formas” (executar diferentes rotinas de código), dependendo da classe a qual se refere. (Ex., o método </a:t>
            </a:r>
            <a:r>
              <a:rPr lang="pt-BR" dirty="0" err="1"/>
              <a:t>TDMS.Read</a:t>
            </a:r>
            <a:r>
              <a:rPr lang="pt-BR" dirty="0"/>
              <a:t>() executará um código diferente de </a:t>
            </a:r>
            <a:r>
              <a:rPr lang="pt-BR" dirty="0" err="1"/>
              <a:t>Excel.Read</a:t>
            </a:r>
            <a:r>
              <a:rPr lang="pt-BR" dirty="0"/>
              <a:t>())</a:t>
            </a:r>
          </a:p>
          <a:p>
            <a:r>
              <a:rPr lang="pt-BR" b="1" dirty="0"/>
              <a:t>Encapsulamento</a:t>
            </a:r>
            <a:r>
              <a:rPr lang="pt-BR" dirty="0"/>
              <a:t> – O Código cliente não pode acessar os dados internos da classe. Também alguns métodos mais críticos (que manipulam dados da classe, por exemplo) não poderão ser chamados do código cliente.</a:t>
            </a:r>
          </a:p>
          <a:p>
            <a:r>
              <a:rPr lang="pt-BR" b="1" dirty="0"/>
              <a:t>Herança</a:t>
            </a:r>
            <a:r>
              <a:rPr lang="pt-BR" dirty="0"/>
              <a:t> – É possível criar hierarquia de classes e reaproveitar códigos que são comuns a todos eles, também possibilitar a extensão de métodos para atender à necessidades específicas da sua classe.</a:t>
            </a:r>
          </a:p>
        </p:txBody>
      </p:sp>
    </p:spTree>
    <p:extLst>
      <p:ext uri="{BB962C8B-B14F-4D97-AF65-F5344CB8AC3E}">
        <p14:creationId xmlns:p14="http://schemas.microsoft.com/office/powerpoint/2010/main" val="441436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0A663D-E322-47CA-8727-7AFF8B7AD058}"/>
              </a:ext>
            </a:extLst>
          </p:cNvPr>
          <p:cNvSpPr>
            <a:spLocks noGrp="1"/>
          </p:cNvSpPr>
          <p:nvPr>
            <p:ph type="title"/>
          </p:nvPr>
        </p:nvSpPr>
        <p:spPr/>
        <p:txBody>
          <a:bodyPr/>
          <a:lstStyle/>
          <a:p>
            <a:r>
              <a:rPr lang="pt-BR" dirty="0">
                <a:solidFill>
                  <a:srgbClr val="E8EAED"/>
                </a:solidFill>
                <a:latin typeface="Roboto"/>
              </a:rPr>
              <a:t>Classes e Objetos </a:t>
            </a:r>
            <a:endParaRPr lang="pt-BR" dirty="0"/>
          </a:p>
        </p:txBody>
      </p:sp>
      <p:sp>
        <p:nvSpPr>
          <p:cNvPr id="3" name="Espaço Reservado para Conteúdo 2">
            <a:extLst>
              <a:ext uri="{FF2B5EF4-FFF2-40B4-BE49-F238E27FC236}">
                <a16:creationId xmlns:a16="http://schemas.microsoft.com/office/drawing/2014/main" id="{839AA0F7-D393-4455-AD21-27B9F08BDA6C}"/>
              </a:ext>
            </a:extLst>
          </p:cNvPr>
          <p:cNvSpPr>
            <a:spLocks noGrp="1"/>
          </p:cNvSpPr>
          <p:nvPr>
            <p:ph idx="1"/>
          </p:nvPr>
        </p:nvSpPr>
        <p:spPr/>
        <p:txBody>
          <a:bodyPr/>
          <a:lstStyle/>
          <a:p>
            <a:endParaRPr lang="pt-BR" dirty="0"/>
          </a:p>
          <a:p>
            <a:endParaRPr lang="pt-BR" dirty="0"/>
          </a:p>
          <a:p>
            <a:endParaRPr lang="pt-BR" dirty="0"/>
          </a:p>
          <a:p>
            <a:pPr marL="0" indent="0">
              <a:buNone/>
            </a:pPr>
            <a:endParaRPr lang="pt-BR" dirty="0"/>
          </a:p>
          <a:p>
            <a:endParaRPr lang="pt-BR" dirty="0"/>
          </a:p>
        </p:txBody>
      </p:sp>
      <p:sp>
        <p:nvSpPr>
          <p:cNvPr id="5" name="CaixaDeTexto 4">
            <a:extLst>
              <a:ext uri="{FF2B5EF4-FFF2-40B4-BE49-F238E27FC236}">
                <a16:creationId xmlns:a16="http://schemas.microsoft.com/office/drawing/2014/main" id="{8864D549-D764-4CF9-9CCB-21783723C0F8}"/>
              </a:ext>
            </a:extLst>
          </p:cNvPr>
          <p:cNvSpPr txBox="1"/>
          <p:nvPr/>
        </p:nvSpPr>
        <p:spPr>
          <a:xfrm>
            <a:off x="3702580" y="987933"/>
            <a:ext cx="7648575" cy="3477875"/>
          </a:xfrm>
          <a:prstGeom prst="rect">
            <a:avLst/>
          </a:prstGeom>
          <a:noFill/>
        </p:spPr>
        <p:txBody>
          <a:bodyPr wrap="square" rtlCol="0">
            <a:spAutoFit/>
          </a:bodyPr>
          <a:lstStyle/>
          <a:p>
            <a:r>
              <a:rPr lang="pt-BR" sz="2000" b="1" dirty="0">
                <a:solidFill>
                  <a:schemeClr val="tx1">
                    <a:lumMod val="65000"/>
                    <a:lumOff val="35000"/>
                  </a:schemeClr>
                </a:solidFill>
              </a:rPr>
              <a:t>Classe</a:t>
            </a:r>
            <a:r>
              <a:rPr lang="pt-BR" sz="2000" dirty="0">
                <a:solidFill>
                  <a:schemeClr val="tx1">
                    <a:lumMod val="65000"/>
                    <a:lumOff val="35000"/>
                  </a:schemeClr>
                </a:solidFill>
              </a:rPr>
              <a:t> é o projeto (o </a:t>
            </a:r>
            <a:r>
              <a:rPr lang="pt-BR" sz="2000" dirty="0" err="1">
                <a:solidFill>
                  <a:schemeClr val="tx1">
                    <a:lumMod val="65000"/>
                    <a:lumOff val="35000"/>
                  </a:schemeClr>
                </a:solidFill>
              </a:rPr>
              <a:t>Blueprint</a:t>
            </a:r>
            <a:r>
              <a:rPr lang="pt-BR" sz="2000" dirty="0">
                <a:solidFill>
                  <a:schemeClr val="tx1">
                    <a:lumMod val="65000"/>
                    <a:lumOff val="35000"/>
                  </a:schemeClr>
                </a:solidFill>
              </a:rPr>
              <a:t>) </a:t>
            </a: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endParaRPr lang="pt-BR" sz="2000" dirty="0">
              <a:solidFill>
                <a:schemeClr val="tx1">
                  <a:lumMod val="65000"/>
                  <a:lumOff val="35000"/>
                </a:schemeClr>
              </a:solidFill>
            </a:endParaRPr>
          </a:p>
          <a:p>
            <a:r>
              <a:rPr lang="pt-BR" sz="2000" dirty="0">
                <a:solidFill>
                  <a:schemeClr val="tx1">
                    <a:lumMod val="65000"/>
                    <a:lumOff val="35000"/>
                  </a:schemeClr>
                </a:solidFill>
              </a:rPr>
              <a:t> </a:t>
            </a:r>
            <a:r>
              <a:rPr lang="pt-BR" sz="2000" b="1" dirty="0">
                <a:solidFill>
                  <a:schemeClr val="tx1">
                    <a:lumMod val="65000"/>
                    <a:lumOff val="35000"/>
                  </a:schemeClr>
                </a:solidFill>
              </a:rPr>
              <a:t>Objeto</a:t>
            </a:r>
            <a:r>
              <a:rPr lang="pt-BR" sz="2000" dirty="0">
                <a:solidFill>
                  <a:schemeClr val="tx1">
                    <a:lumMod val="65000"/>
                    <a:lumOff val="35000"/>
                  </a:schemeClr>
                </a:solidFill>
              </a:rPr>
              <a:t> é a implementação, o que está instanciado no código.</a:t>
            </a:r>
          </a:p>
        </p:txBody>
      </p:sp>
      <p:pic>
        <p:nvPicPr>
          <p:cNvPr id="7" name="Imagem 6">
            <a:extLst>
              <a:ext uri="{FF2B5EF4-FFF2-40B4-BE49-F238E27FC236}">
                <a16:creationId xmlns:a16="http://schemas.microsoft.com/office/drawing/2014/main" id="{90078B63-CC66-4903-9B86-2FA92357D0EE}"/>
              </a:ext>
            </a:extLst>
          </p:cNvPr>
          <p:cNvPicPr>
            <a:picLocks noChangeAspect="1"/>
          </p:cNvPicPr>
          <p:nvPr/>
        </p:nvPicPr>
        <p:blipFill>
          <a:blip r:embed="rId3"/>
          <a:stretch>
            <a:fillRect/>
          </a:stretch>
        </p:blipFill>
        <p:spPr>
          <a:xfrm>
            <a:off x="4352838" y="1764710"/>
            <a:ext cx="1238423" cy="1924319"/>
          </a:xfrm>
          <a:prstGeom prst="rect">
            <a:avLst/>
          </a:prstGeom>
        </p:spPr>
      </p:pic>
      <p:pic>
        <p:nvPicPr>
          <p:cNvPr id="9" name="Imagem 8">
            <a:extLst>
              <a:ext uri="{FF2B5EF4-FFF2-40B4-BE49-F238E27FC236}">
                <a16:creationId xmlns:a16="http://schemas.microsoft.com/office/drawing/2014/main" id="{7DF8D662-4019-43C1-B658-48A75D8E32B4}"/>
              </a:ext>
            </a:extLst>
          </p:cNvPr>
          <p:cNvPicPr>
            <a:picLocks noChangeAspect="1"/>
          </p:cNvPicPr>
          <p:nvPr/>
        </p:nvPicPr>
        <p:blipFill>
          <a:blip r:embed="rId4"/>
          <a:stretch>
            <a:fillRect/>
          </a:stretch>
        </p:blipFill>
        <p:spPr>
          <a:xfrm>
            <a:off x="7618587" y="1567107"/>
            <a:ext cx="2293408" cy="2293408"/>
          </a:xfrm>
          <a:prstGeom prst="rect">
            <a:avLst/>
          </a:prstGeom>
        </p:spPr>
      </p:pic>
      <p:pic>
        <p:nvPicPr>
          <p:cNvPr id="15" name="Imagem 14">
            <a:extLst>
              <a:ext uri="{FF2B5EF4-FFF2-40B4-BE49-F238E27FC236}">
                <a16:creationId xmlns:a16="http://schemas.microsoft.com/office/drawing/2014/main" id="{9DD36040-EA9B-48C5-8789-BC0333F01534}"/>
              </a:ext>
            </a:extLst>
          </p:cNvPr>
          <p:cNvPicPr>
            <a:picLocks noChangeAspect="1"/>
          </p:cNvPicPr>
          <p:nvPr/>
        </p:nvPicPr>
        <p:blipFill>
          <a:blip r:embed="rId5"/>
          <a:stretch>
            <a:fillRect/>
          </a:stretch>
        </p:blipFill>
        <p:spPr>
          <a:xfrm>
            <a:off x="3926047" y="4465806"/>
            <a:ext cx="1876687" cy="1971950"/>
          </a:xfrm>
          <a:prstGeom prst="rect">
            <a:avLst/>
          </a:prstGeom>
        </p:spPr>
      </p:pic>
      <p:pic>
        <p:nvPicPr>
          <p:cNvPr id="17" name="Imagem 16">
            <a:extLst>
              <a:ext uri="{FF2B5EF4-FFF2-40B4-BE49-F238E27FC236}">
                <a16:creationId xmlns:a16="http://schemas.microsoft.com/office/drawing/2014/main" id="{B02C98AC-B80A-450B-9932-FF6021F6DC27}"/>
              </a:ext>
            </a:extLst>
          </p:cNvPr>
          <p:cNvPicPr>
            <a:picLocks noChangeAspect="1"/>
          </p:cNvPicPr>
          <p:nvPr/>
        </p:nvPicPr>
        <p:blipFill>
          <a:blip r:embed="rId6"/>
          <a:stretch>
            <a:fillRect/>
          </a:stretch>
        </p:blipFill>
        <p:spPr>
          <a:xfrm>
            <a:off x="7779326" y="4503911"/>
            <a:ext cx="1819529" cy="1895740"/>
          </a:xfrm>
          <a:prstGeom prst="rect">
            <a:avLst/>
          </a:prstGeom>
        </p:spPr>
      </p:pic>
    </p:spTree>
    <p:extLst>
      <p:ext uri="{BB962C8B-B14F-4D97-AF65-F5344CB8AC3E}">
        <p14:creationId xmlns:p14="http://schemas.microsoft.com/office/powerpoint/2010/main" val="4074718924"/>
      </p:ext>
    </p:extLst>
  </p:cSld>
  <p:clrMapOvr>
    <a:masterClrMapping/>
  </p:clrMapOvr>
</p:sld>
</file>

<file path=ppt/theme/theme1.xml><?xml version="1.0" encoding="utf-8"?>
<a:theme xmlns:a="http://schemas.openxmlformats.org/drawingml/2006/main" name="Quadro">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1793</Words>
  <Application>Microsoft Office PowerPoint</Application>
  <PresentationFormat>Widescreen</PresentationFormat>
  <Paragraphs>185</Paragraphs>
  <Slides>32</Slides>
  <Notes>15</Notes>
  <HiddenSlides>0</HiddenSlides>
  <MMClips>1</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32</vt:i4>
      </vt:variant>
    </vt:vector>
  </HeadingPairs>
  <TitlesOfParts>
    <vt:vector size="39" baseType="lpstr">
      <vt:lpstr>-apple-system</vt:lpstr>
      <vt:lpstr>Roboto</vt:lpstr>
      <vt:lpstr>Arial</vt:lpstr>
      <vt:lpstr>Calibri</vt:lpstr>
      <vt:lpstr>Corbel</vt:lpstr>
      <vt:lpstr>Wingdings 2</vt:lpstr>
      <vt:lpstr>Quadro</vt:lpstr>
      <vt:lpstr>Introdução à programação Orientada a Objetos (OOP) em LabVIEW.</vt:lpstr>
      <vt:lpstr>Agenda</vt:lpstr>
      <vt:lpstr>Quem sou eu?</vt:lpstr>
      <vt:lpstr>Objetivo</vt:lpstr>
      <vt:lpstr>Básico de OOP</vt:lpstr>
      <vt:lpstr>Apresentação do PowerPoint</vt:lpstr>
      <vt:lpstr>Paradigma orientado a objeto e seus pilares</vt:lpstr>
      <vt:lpstr>Paradigma orientado a objeto e seus pilares</vt:lpstr>
      <vt:lpstr>Classes e Objetos </vt:lpstr>
      <vt:lpstr>Atributos e métodos</vt:lpstr>
      <vt:lpstr>Vamos observar a classe forma de onda criar uma classe para um relatório?</vt:lpstr>
      <vt:lpstr>Relações entre classes</vt:lpstr>
      <vt:lpstr>Relações entre classes</vt:lpstr>
      <vt:lpstr>Relações entre classes</vt:lpstr>
      <vt:lpstr>Relações entre classes</vt:lpstr>
      <vt:lpstr>Padrões de Projeto</vt:lpstr>
      <vt:lpstr>O que são padrões de projeto?</vt:lpstr>
      <vt:lpstr>Factory Method Pattern - Creational Pattern</vt:lpstr>
      <vt:lpstr>Template Method Pattern – Behavioral</vt:lpstr>
      <vt:lpstr>Command Pattern – Behavioral Pattern</vt:lpstr>
      <vt:lpstr>Strategy Pattern - Behavioral Pattern</vt:lpstr>
      <vt:lpstr>Adapter Pattern – Structural Pattern</vt:lpstr>
      <vt:lpstr>Ideias/exemplos de projetos em LabVIEW</vt:lpstr>
      <vt:lpstr>Simple API</vt:lpstr>
      <vt:lpstr>Console Wrapper API</vt:lpstr>
      <vt:lpstr>Hardware/Test Abstraction Layer</vt:lpstr>
      <vt:lpstr>Conclusão</vt:lpstr>
      <vt:lpstr>Apresentação do PowerPoint</vt:lpstr>
      <vt:lpstr>Referencias de Estudo</vt:lpstr>
      <vt:lpstr>Por onde começar a estudar?</vt:lpstr>
      <vt:lpstr>Perguntas?</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Introdução à programação Orientada a Objetos (OOP) em LabVIEW.</dc:title>
  <dc:creator>Felipe Flores</dc:creator>
  <cp:lastModifiedBy>Felipe Flores</cp:lastModifiedBy>
  <cp:revision>6</cp:revision>
  <dcterms:created xsi:type="dcterms:W3CDTF">2020-11-30T18:53:48Z</dcterms:created>
  <dcterms:modified xsi:type="dcterms:W3CDTF">2020-11-30T19:34:51Z</dcterms:modified>
</cp:coreProperties>
</file>

<file path=docProps/thumbnail.jpeg>
</file>